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sldIdLst>
    <p:sldId id="257" r:id="rId2"/>
    <p:sldId id="258" r:id="rId3"/>
    <p:sldId id="278" r:id="rId4"/>
    <p:sldId id="261" r:id="rId5"/>
    <p:sldId id="263" r:id="rId6"/>
    <p:sldId id="266" r:id="rId7"/>
    <p:sldId id="268" r:id="rId8"/>
    <p:sldId id="376" r:id="rId9"/>
    <p:sldId id="283" r:id="rId10"/>
    <p:sldId id="285" r:id="rId11"/>
    <p:sldId id="332" r:id="rId12"/>
    <p:sldId id="334" r:id="rId13"/>
    <p:sldId id="333" r:id="rId14"/>
    <p:sldId id="321" r:id="rId15"/>
    <p:sldId id="313" r:id="rId16"/>
    <p:sldId id="317" r:id="rId17"/>
    <p:sldId id="284" r:id="rId18"/>
    <p:sldId id="286" r:id="rId19"/>
    <p:sldId id="335" r:id="rId20"/>
    <p:sldId id="336" r:id="rId21"/>
    <p:sldId id="337" r:id="rId22"/>
    <p:sldId id="287" r:id="rId23"/>
    <p:sldId id="319" r:id="rId24"/>
    <p:sldId id="320" r:id="rId25"/>
    <p:sldId id="351" r:id="rId26"/>
    <p:sldId id="360" r:id="rId27"/>
    <p:sldId id="362" r:id="rId28"/>
    <p:sldId id="375" r:id="rId29"/>
    <p:sldId id="363" r:id="rId30"/>
    <p:sldId id="353" r:id="rId31"/>
    <p:sldId id="355" r:id="rId32"/>
    <p:sldId id="364" r:id="rId33"/>
    <p:sldId id="367" r:id="rId34"/>
    <p:sldId id="356" r:id="rId35"/>
    <p:sldId id="357" r:id="rId36"/>
    <p:sldId id="358" r:id="rId37"/>
    <p:sldId id="370" r:id="rId38"/>
    <p:sldId id="369" r:id="rId39"/>
    <p:sldId id="368" r:id="rId40"/>
    <p:sldId id="359" r:id="rId41"/>
    <p:sldId id="371"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E32"/>
    <a:srgbClr val="FF3399"/>
    <a:srgbClr val="90F52B"/>
    <a:srgbClr val="F03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94" autoAdjust="0"/>
    <p:restoredTop sz="94660"/>
  </p:normalViewPr>
  <p:slideViewPr>
    <p:cSldViewPr>
      <p:cViewPr varScale="1">
        <p:scale>
          <a:sx n="79" d="100"/>
          <a:sy n="79" d="100"/>
        </p:scale>
        <p:origin x="13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AD92F85-2B64-4D71-A98C-8DAEB44A7EC6}" type="datetimeFigureOut">
              <a:rPr lang="en-US"/>
              <a:pPr>
                <a:defRPr/>
              </a:pPr>
              <a:t>4/2/2022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B45137-4273-4479-87ED-C5D6D3C371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39DB68-CBE2-473E-9EBB-AE52138766A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ar-JO">
                <a:cs typeface="Arial" pitchFamily="34" charset="0"/>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ar-JO">
                <a:cs typeface="Arial" pitchFamily="34" charset="0"/>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ar-JO">
                <a:cs typeface="Arial" pitchFamily="34" charset="0"/>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ar-JO">
                <a:cs typeface="Arial" pitchFamily="34" charset="0"/>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ar-JO">
                <a:cs typeface="Arial" pitchFamily="34"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ar-JO">
                <a:cs typeface="Arial" pitchFamily="34" charset="0"/>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ar-JO">
                <a:cs typeface="Arial" pitchFamily="34" charset="0"/>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ar-JO">
                <a:cs typeface="Arial" pitchFamily="34" charset="0"/>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ar-JO">
                <a:cs typeface="Arial" pitchFamily="34" charset="0"/>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ar-JO">
                  <a:cs typeface="Arial" pitchFamily="34" charset="0"/>
                </a:endParaRPr>
              </a:p>
            </p:txBody>
          </p:sp>
        </p:grpSp>
      </p:grpSp>
      <p:sp>
        <p:nvSpPr>
          <p:cNvPr id="925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925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745BF109-AFDF-4C4C-AB83-EF135D1F471F}" type="slidenum">
              <a:rPr lang="en-US"/>
              <a:pPr>
                <a:defRPr/>
              </a:pPr>
              <a:t>‹#›</a:t>
            </a:fld>
            <a:endParaRPr lang="en-US"/>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AD212A6-2F7C-44D6-978B-FD09C82FF19A}" type="slidenum">
              <a:rPr lang="en-US"/>
              <a:pPr>
                <a:defRPr/>
              </a:pPr>
              <a:t>‹#›</a:t>
            </a:fld>
            <a:endParaRPr lang="en-US"/>
          </a:p>
        </p:txBody>
      </p:sp>
    </p:spTree>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B23CEBD-8439-4898-8E5D-74B8CBEB645B}" type="slidenum">
              <a:rPr lang="en-US"/>
              <a:pPr>
                <a:defRPr/>
              </a:pPr>
              <a:t>‹#›</a:t>
            </a:fld>
            <a:endParaRPr lang="en-US"/>
          </a:p>
        </p:txBody>
      </p:sp>
    </p:spTree>
  </p:cSld>
  <p:clrMapOvr>
    <a:masterClrMapping/>
  </p:clrMapOvr>
  <p:transition>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ar-JO"/>
          </a:p>
        </p:txBody>
      </p:sp>
      <p:sp>
        <p:nvSpPr>
          <p:cNvPr id="3" name="Table Placeholder 2"/>
          <p:cNvSpPr>
            <a:spLocks noGrp="1"/>
          </p:cNvSpPr>
          <p:nvPr>
            <p:ph type="tbl" idx="1"/>
          </p:nvPr>
        </p:nvSpPr>
        <p:spPr>
          <a:xfrm>
            <a:off x="457200" y="1600200"/>
            <a:ext cx="8229600" cy="4530725"/>
          </a:xfrm>
        </p:spPr>
        <p:txBody>
          <a:bodyPr/>
          <a:lstStyle/>
          <a:p>
            <a:pPr lvl="0"/>
            <a:endParaRPr lang="ar-JO" noProof="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68B2C773-10E3-47C5-92BC-2D4A2B471B5B}" type="slidenum">
              <a:rPr lang="en-US"/>
              <a:pPr>
                <a:defRPr/>
              </a:pPr>
              <a:t>‹#›</a:t>
            </a:fld>
            <a:endParaRPr lang="en-US"/>
          </a:p>
        </p:txBody>
      </p:sp>
    </p:spTree>
  </p:cSld>
  <p:clrMapOvr>
    <a:masterClrMapping/>
  </p:clrMapOvr>
  <p:transition>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7C8C955-8A17-435F-AE8F-3079DDB68732}" type="slidenum">
              <a:rPr lang="en-US"/>
              <a:pPr>
                <a:defRPr/>
              </a:pPr>
              <a:t>‹#›</a:t>
            </a:fld>
            <a:endParaRPr lang="en-US"/>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7C899D1-FC39-46CA-AC66-689E362FCBEA}" type="slidenum">
              <a:rPr lang="en-US"/>
              <a:pPr>
                <a:defRPr/>
              </a:pPr>
              <a:t>‹#›</a:t>
            </a:fld>
            <a:endParaRPr lang="en-US"/>
          </a:p>
        </p:txBody>
      </p:sp>
    </p:spTree>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75398AB-3C10-4598-821B-EF6641DB72D5}" type="slidenum">
              <a:rPr lang="en-US"/>
              <a:pPr>
                <a:defRPr/>
              </a:pPr>
              <a:t>‹#›</a:t>
            </a:fld>
            <a:endParaRPr lang="en-US"/>
          </a:p>
        </p:txBody>
      </p:sp>
    </p:spTree>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7418483-8EE4-4357-BA5A-B9D0057A163A}" type="slidenum">
              <a:rPr lang="en-US"/>
              <a:pPr>
                <a:defRPr/>
              </a:pPr>
              <a:t>‹#›</a:t>
            </a:fld>
            <a:endParaRPr lang="en-US"/>
          </a:p>
        </p:txBody>
      </p:sp>
    </p:spTree>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309408E5-27E0-4683-8445-408A087FFEED}" type="slidenum">
              <a:rPr lang="en-US"/>
              <a:pPr>
                <a:defRPr/>
              </a:pPr>
              <a:t>‹#›</a:t>
            </a:fld>
            <a:endParaRPr lang="en-US"/>
          </a:p>
        </p:txBody>
      </p:sp>
    </p:spTree>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59AEC91A-08C9-4F39-9628-EB2ABB47A959}" type="slidenum">
              <a:rPr lang="en-US"/>
              <a:pPr>
                <a:defRPr/>
              </a:pPr>
              <a:t>‹#›</a:t>
            </a:fld>
            <a:endParaRPr lang="en-US"/>
          </a:p>
        </p:txBody>
      </p:sp>
    </p:spTree>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75604A79-41E8-4F78-894E-AC1F6ECAD55C}" type="slidenum">
              <a:rPr lang="en-US"/>
              <a:pPr>
                <a:defRPr/>
              </a:pPr>
              <a:t>‹#›</a:t>
            </a:fld>
            <a:endParaRPr lang="en-US"/>
          </a:p>
        </p:txBody>
      </p:sp>
    </p:spTree>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5381F8D3-F262-4017-B3B5-F59F08F7D3D8}" type="slidenum">
              <a:rPr lang="en-US"/>
              <a:pPr>
                <a:defRPr/>
              </a:pPr>
              <a:t>‹#›</a:t>
            </a:fld>
            <a:endParaRPr lang="en-US"/>
          </a:p>
        </p:txBody>
      </p:sp>
    </p:spTree>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8E7C709-8C0F-4431-8B22-C53D6A3C2F14}" type="slidenum">
              <a:rPr lang="en-US"/>
              <a:pPr>
                <a:defRPr/>
              </a:pPr>
              <a:t>‹#›</a:t>
            </a:fld>
            <a:endParaRPr lang="en-US"/>
          </a:p>
        </p:txBody>
      </p:sp>
    </p:spTree>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819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819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19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819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819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ar-JO">
                <a:cs typeface="Arial" pitchFamily="34" charset="0"/>
              </a:endParaRPr>
            </a:p>
          </p:txBody>
        </p:sp>
        <p:sp>
          <p:nvSpPr>
            <p:cNvPr id="820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820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820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820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820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ar-JO">
                <a:cs typeface="Arial" pitchFamily="34" charset="0"/>
              </a:endParaRPr>
            </a:p>
          </p:txBody>
        </p:sp>
        <p:sp>
          <p:nvSpPr>
            <p:cNvPr id="820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820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0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820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ar-JO">
                <a:cs typeface="Arial" pitchFamily="34" charset="0"/>
              </a:endParaRPr>
            </a:p>
          </p:txBody>
        </p:sp>
        <p:sp>
          <p:nvSpPr>
            <p:cNvPr id="820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1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ar-JO">
                <a:cs typeface="Arial" pitchFamily="34" charset="0"/>
              </a:endParaRPr>
            </a:p>
          </p:txBody>
        </p:sp>
        <p:sp>
          <p:nvSpPr>
            <p:cNvPr id="821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ar-JO">
                <a:cs typeface="Arial" pitchFamily="34" charset="0"/>
              </a:endParaRPr>
            </a:p>
          </p:txBody>
        </p:sp>
        <p:sp>
          <p:nvSpPr>
            <p:cNvPr id="821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1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ar-JO">
                <a:cs typeface="Arial" pitchFamily="34" charset="0"/>
              </a:endParaRPr>
            </a:p>
          </p:txBody>
        </p:sp>
        <p:sp>
          <p:nvSpPr>
            <p:cNvPr id="821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1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ar-JO">
                <a:cs typeface="Arial" pitchFamily="34" charset="0"/>
              </a:endParaRPr>
            </a:p>
          </p:txBody>
        </p:sp>
        <p:sp>
          <p:nvSpPr>
            <p:cNvPr id="821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ar-JO">
                <a:cs typeface="Arial" pitchFamily="34" charset="0"/>
              </a:endParaRPr>
            </a:p>
          </p:txBody>
        </p:sp>
        <p:sp>
          <p:nvSpPr>
            <p:cNvPr id="821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ar-JO">
                <a:cs typeface="Arial" pitchFamily="34" charset="0"/>
              </a:endParaRPr>
            </a:p>
          </p:txBody>
        </p:sp>
        <p:sp>
          <p:nvSpPr>
            <p:cNvPr id="821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821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822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ar-JO">
                <a:cs typeface="Arial" pitchFamily="34" charset="0"/>
              </a:endParaRPr>
            </a:p>
          </p:txBody>
        </p:sp>
        <p:sp>
          <p:nvSpPr>
            <p:cNvPr id="822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2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ar-JO">
                <a:cs typeface="Arial" pitchFamily="34" charset="0"/>
              </a:endParaRPr>
            </a:p>
          </p:txBody>
        </p:sp>
        <p:sp>
          <p:nvSpPr>
            <p:cNvPr id="822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2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822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2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2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ar-JO">
                <a:cs typeface="Arial" pitchFamily="34" charset="0"/>
              </a:endParaRPr>
            </a:p>
          </p:txBody>
        </p:sp>
        <p:sp>
          <p:nvSpPr>
            <p:cNvPr id="822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2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sp>
          <p:nvSpPr>
            <p:cNvPr id="823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ar-JO">
                <a:cs typeface="Arial"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823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ar-JO">
                  <a:cs typeface="Arial" pitchFamily="34" charset="0"/>
                </a:endParaRPr>
              </a:p>
            </p:txBody>
          </p:sp>
          <p:sp>
            <p:nvSpPr>
              <p:cNvPr id="823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ar-JO">
                  <a:cs typeface="Arial" pitchFamily="34" charset="0"/>
                </a:endParaRPr>
              </a:p>
            </p:txBody>
          </p:sp>
        </p:grpSp>
      </p:grpSp>
      <p:sp>
        <p:nvSpPr>
          <p:cNvPr id="823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2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3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cs typeface="Times New Roman" pitchFamily="18" charset="0"/>
              </a:defRPr>
            </a:lvl1pPr>
          </a:lstStyle>
          <a:p>
            <a:pPr>
              <a:defRPr/>
            </a:pPr>
            <a:endParaRPr lang="en-US"/>
          </a:p>
        </p:txBody>
      </p:sp>
      <p:sp>
        <p:nvSpPr>
          <p:cNvPr id="823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cs typeface="Times New Roman" pitchFamily="18" charset="0"/>
              </a:defRPr>
            </a:lvl1pPr>
          </a:lstStyle>
          <a:p>
            <a:pPr>
              <a:defRPr/>
            </a:pPr>
            <a:endParaRPr lang="en-US"/>
          </a:p>
        </p:txBody>
      </p:sp>
      <p:sp>
        <p:nvSpPr>
          <p:cNvPr id="823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cs typeface="Times New Roman" pitchFamily="18" charset="0"/>
              </a:defRPr>
            </a:lvl1pPr>
          </a:lstStyle>
          <a:p>
            <a:pPr>
              <a:defRPr/>
            </a:pPr>
            <a:fld id="{9C461035-B5EF-4C24-8EBE-8BC1C604E62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04"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ransition>
    <p:checker/>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990600"/>
            <a:ext cx="8153400" cy="1219200"/>
          </a:xfrm>
          <a:solidFill>
            <a:srgbClr val="00B050"/>
          </a:solidFill>
        </p:spPr>
        <p:txBody>
          <a:bodyPr/>
          <a:lstStyle/>
          <a:p>
            <a:pPr eaLnBrk="1" hangingPunct="1">
              <a:defRPr/>
            </a:pPr>
            <a:br>
              <a:rPr lang="en-US" sz="3200" b="1" dirty="0">
                <a:solidFill>
                  <a:srgbClr val="F6E50A"/>
                </a:solidFill>
              </a:rPr>
            </a:br>
            <a:br>
              <a:rPr lang="en-US" sz="3200" b="1" dirty="0">
                <a:solidFill>
                  <a:srgbClr val="F6E50A"/>
                </a:solidFill>
              </a:rPr>
            </a:br>
            <a:r>
              <a:rPr lang="en-US" sz="3200" b="1" dirty="0">
                <a:solidFill>
                  <a:srgbClr val="F6E50A"/>
                </a:solidFill>
              </a:rPr>
              <a:t>Acid  - Base Problems Case Presentation</a:t>
            </a:r>
            <a:br>
              <a:rPr lang="en-US" sz="3200" b="1" dirty="0">
                <a:solidFill>
                  <a:srgbClr val="F6E50A"/>
                </a:solidFill>
              </a:rPr>
            </a:br>
            <a:br>
              <a:rPr lang="en-US" sz="3200" b="1" dirty="0">
                <a:solidFill>
                  <a:srgbClr val="F6E50A"/>
                </a:solidFill>
              </a:rPr>
            </a:br>
            <a:endParaRPr lang="en-US" sz="3200" b="1" dirty="0">
              <a:solidFill>
                <a:srgbClr val="F6E50A"/>
              </a:solidFill>
            </a:endParaRPr>
          </a:p>
        </p:txBody>
      </p:sp>
      <p:sp>
        <p:nvSpPr>
          <p:cNvPr id="10243" name="Rectangle 3"/>
          <p:cNvSpPr>
            <a:spLocks noGrp="1" noChangeArrowheads="1"/>
          </p:cNvSpPr>
          <p:nvPr>
            <p:ph type="body" idx="1"/>
          </p:nvPr>
        </p:nvSpPr>
        <p:spPr>
          <a:xfrm>
            <a:off x="304800" y="2209800"/>
            <a:ext cx="8458200" cy="4191000"/>
          </a:xfrm>
        </p:spPr>
        <p:txBody>
          <a:bodyPr/>
          <a:lstStyle/>
          <a:p>
            <a:pPr algn="ctr" eaLnBrk="1" hangingPunct="1">
              <a:lnSpc>
                <a:spcPct val="90000"/>
              </a:lnSpc>
              <a:buFont typeface="Wingdings" pitchFamily="2" charset="2"/>
              <a:buNone/>
              <a:defRPr/>
            </a:pPr>
            <a:endParaRPr lang="en-US" sz="3600" b="1" dirty="0">
              <a:solidFill>
                <a:srgbClr val="F6E50A"/>
              </a:solidFill>
            </a:endParaRPr>
          </a:p>
          <a:p>
            <a:pPr algn="ctr" eaLnBrk="1" hangingPunct="1">
              <a:lnSpc>
                <a:spcPct val="90000"/>
              </a:lnSpc>
              <a:buFont typeface="Wingdings" pitchFamily="2" charset="2"/>
              <a:buNone/>
              <a:defRPr/>
            </a:pPr>
            <a:endParaRPr lang="en-US" sz="3600" b="1" dirty="0">
              <a:solidFill>
                <a:srgbClr val="F6E50A"/>
              </a:solidFill>
            </a:endParaRPr>
          </a:p>
          <a:p>
            <a:pPr algn="ctr" eaLnBrk="1" hangingPunct="1">
              <a:lnSpc>
                <a:spcPct val="90000"/>
              </a:lnSpc>
              <a:buFont typeface="Wingdings" pitchFamily="2" charset="2"/>
              <a:buNone/>
              <a:defRPr/>
            </a:pPr>
            <a:r>
              <a:rPr lang="en-US" sz="4000" b="1" dirty="0">
                <a:solidFill>
                  <a:srgbClr val="F6E50A"/>
                </a:solidFill>
              </a:rPr>
              <a:t>MOHAMMED YOUNUS AL ATBEE</a:t>
            </a:r>
          </a:p>
          <a:p>
            <a:pPr algn="ctr" eaLnBrk="1" hangingPunct="1">
              <a:lnSpc>
                <a:spcPct val="90000"/>
              </a:lnSpc>
              <a:buFont typeface="Wingdings" pitchFamily="2" charset="2"/>
              <a:buNone/>
              <a:defRPr/>
            </a:pPr>
            <a:r>
              <a:rPr lang="en-US" b="1" dirty="0">
                <a:solidFill>
                  <a:srgbClr val="F6E50A"/>
                </a:solidFill>
              </a:rPr>
              <a:t>Consultant nephrologist and physician </a:t>
            </a:r>
          </a:p>
          <a:p>
            <a:pPr algn="ctr" eaLnBrk="1" hangingPunct="1">
              <a:lnSpc>
                <a:spcPct val="90000"/>
              </a:lnSpc>
              <a:buFont typeface="Wingdings" pitchFamily="2" charset="2"/>
              <a:buNone/>
              <a:defRPr/>
            </a:pPr>
            <a:r>
              <a:rPr lang="en-US" b="1" dirty="0">
                <a:solidFill>
                  <a:srgbClr val="F6E50A"/>
                </a:solidFill>
              </a:rPr>
              <a:t>Assistant professor of medicine and nephrology</a:t>
            </a:r>
          </a:p>
          <a:p>
            <a:pPr algn="ctr" eaLnBrk="1" hangingPunct="1">
              <a:lnSpc>
                <a:spcPct val="90000"/>
              </a:lnSpc>
              <a:buFont typeface="Wingdings" pitchFamily="2" charset="2"/>
              <a:buNone/>
              <a:defRPr/>
            </a:pPr>
            <a:r>
              <a:rPr lang="en-US" b="1" dirty="0">
                <a:solidFill>
                  <a:srgbClr val="F6E50A"/>
                </a:solidFill>
                <a:highlight>
                  <a:srgbClr val="FF0000"/>
                </a:highlight>
              </a:rPr>
              <a:t>Interactive session </a:t>
            </a:r>
          </a:p>
        </p:txBody>
      </p:sp>
    </p:spTree>
  </p:cSld>
  <p:clrMapOvr>
    <a:masterClrMapping/>
  </p:clrMapOvr>
  <p:transition>
    <p:checke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9144000" cy="1143000"/>
          </a:xfrm>
          <a:solidFill>
            <a:srgbClr val="00B050"/>
          </a:solidFill>
        </p:spPr>
        <p:txBody>
          <a:bodyPr/>
          <a:lstStyle/>
          <a:p>
            <a:pPr eaLnBrk="1" hangingPunct="1"/>
            <a:r>
              <a:rPr lang="en-US" sz="2800" b="1">
                <a:solidFill>
                  <a:srgbClr val="FFFF00"/>
                </a:solidFill>
                <a:effectLst/>
              </a:rPr>
              <a:t>Case 1:</a:t>
            </a:r>
            <a:r>
              <a:rPr lang="en-US" sz="2400" b="1">
                <a:solidFill>
                  <a:srgbClr val="FFFF00"/>
                </a:solidFill>
                <a:effectLst/>
              </a:rPr>
              <a:t> pH  7.24; pC02 25; HCO3 10</a:t>
            </a:r>
            <a:br>
              <a:rPr lang="en-US" sz="2400" b="1">
                <a:solidFill>
                  <a:srgbClr val="FFFF00"/>
                </a:solidFill>
                <a:effectLst/>
              </a:rPr>
            </a:br>
            <a:r>
              <a:rPr lang="en-US" sz="2400" b="1">
                <a:solidFill>
                  <a:srgbClr val="FFFF00"/>
                </a:solidFill>
                <a:effectLst/>
              </a:rPr>
              <a:t> Na 136;  Cl  114; K 2.5</a:t>
            </a:r>
            <a:endParaRPr lang="en-US" sz="2800" b="1">
              <a:solidFill>
                <a:srgbClr val="FFFF00"/>
              </a:solidFill>
              <a:effectLst/>
            </a:endParaRPr>
          </a:p>
        </p:txBody>
      </p:sp>
      <p:sp>
        <p:nvSpPr>
          <p:cNvPr id="409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a:solidFill>
                  <a:srgbClr val="FF3399"/>
                </a:solidFill>
              </a:rPr>
              <a:t>Step 1. </a:t>
            </a:r>
            <a:r>
              <a:rPr lang="en-US" sz="2400" dirty="0"/>
              <a:t>PH= 7.24 , low bicarb                </a:t>
            </a:r>
            <a:r>
              <a:rPr lang="en-US" sz="2400" b="1" dirty="0">
                <a:solidFill>
                  <a:srgbClr val="FFFF00"/>
                </a:solidFill>
              </a:rPr>
              <a:t>Acidemia</a:t>
            </a:r>
          </a:p>
          <a:p>
            <a:pPr lvl="1" eaLnBrk="1" hangingPunct="1">
              <a:lnSpc>
                <a:spcPct val="80000"/>
              </a:lnSpc>
              <a:defRPr/>
            </a:pPr>
            <a:r>
              <a:rPr lang="en-US" sz="2000" dirty="0"/>
              <a:t>Metabolic </a:t>
            </a:r>
            <a:r>
              <a:rPr lang="en-US" sz="2000" dirty="0">
                <a:solidFill>
                  <a:srgbClr val="F2EE32"/>
                </a:solidFill>
              </a:rPr>
              <a:t>Or</a:t>
            </a:r>
            <a:r>
              <a:rPr lang="en-US" sz="2000" dirty="0"/>
              <a:t> Respiratory</a:t>
            </a:r>
          </a:p>
          <a:p>
            <a:pPr lvl="1" eaLnBrk="1" hangingPunct="1">
              <a:lnSpc>
                <a:spcPct val="80000"/>
              </a:lnSpc>
              <a:defRPr/>
            </a:pPr>
            <a:r>
              <a:rPr lang="en-US" sz="2000" dirty="0"/>
              <a:t>PC02 &lt; 40 mmHg ------    Not Respiratory</a:t>
            </a:r>
          </a:p>
          <a:p>
            <a:pPr lvl="1" eaLnBrk="1" hangingPunct="1">
              <a:lnSpc>
                <a:spcPct val="80000"/>
              </a:lnSpc>
              <a:buFontTx/>
              <a:buNone/>
              <a:defRPr/>
            </a:pPr>
            <a:endParaRPr lang="en-US" sz="2000" dirty="0">
              <a:solidFill>
                <a:srgbClr val="F2EE32"/>
              </a:solidFill>
            </a:endParaRPr>
          </a:p>
          <a:p>
            <a:pPr lvl="1" eaLnBrk="1" hangingPunct="1">
              <a:lnSpc>
                <a:spcPct val="80000"/>
              </a:lnSpc>
              <a:buFontTx/>
              <a:buNone/>
              <a:defRPr/>
            </a:pPr>
            <a:r>
              <a:rPr lang="en-US" sz="2000" dirty="0">
                <a:solidFill>
                  <a:srgbClr val="F2EE32"/>
                </a:solidFill>
              </a:rPr>
              <a:t>					</a:t>
            </a:r>
            <a:r>
              <a:rPr lang="en-US" sz="2000" b="1" dirty="0">
                <a:solidFill>
                  <a:srgbClr val="F2EE32"/>
                </a:solidFill>
              </a:rPr>
              <a:t>So it is Metabolic Acidosis</a:t>
            </a:r>
          </a:p>
          <a:p>
            <a:pPr eaLnBrk="1" hangingPunct="1">
              <a:lnSpc>
                <a:spcPct val="80000"/>
              </a:lnSpc>
              <a:buFont typeface="Wingdings" pitchFamily="2" charset="2"/>
              <a:buNone/>
              <a:defRPr/>
            </a:pPr>
            <a:r>
              <a:rPr lang="en-US" sz="2400" dirty="0">
                <a:solidFill>
                  <a:srgbClr val="FF3399"/>
                </a:solidFill>
              </a:rPr>
              <a:t>Step 2. </a:t>
            </a:r>
            <a:r>
              <a:rPr lang="en-US" sz="2400" dirty="0"/>
              <a:t>Simple Vs. Mixed</a:t>
            </a:r>
          </a:p>
          <a:p>
            <a:pPr lvl="1" eaLnBrk="1" hangingPunct="1">
              <a:lnSpc>
                <a:spcPct val="80000"/>
              </a:lnSpc>
              <a:defRPr/>
            </a:pPr>
            <a:r>
              <a:rPr lang="en-US" sz="2000" dirty="0"/>
              <a:t> Expected PC02=       HC03 + 15=</a:t>
            </a:r>
          </a:p>
          <a:p>
            <a:pPr lvl="1" eaLnBrk="1" hangingPunct="1">
              <a:lnSpc>
                <a:spcPct val="80000"/>
              </a:lnSpc>
              <a:buFontTx/>
              <a:buNone/>
              <a:defRPr/>
            </a:pPr>
            <a:r>
              <a:rPr lang="en-US" sz="2000" dirty="0"/>
              <a:t>				       = 10+ 15 =25</a:t>
            </a:r>
          </a:p>
          <a:p>
            <a:pPr lvl="1" eaLnBrk="1" hangingPunct="1">
              <a:lnSpc>
                <a:spcPct val="80000"/>
              </a:lnSpc>
              <a:buFontTx/>
              <a:buNone/>
              <a:defRPr/>
            </a:pPr>
            <a:endParaRPr lang="en-US" sz="2000" b="1" dirty="0">
              <a:solidFill>
                <a:srgbClr val="F2EE32"/>
              </a:solidFill>
            </a:endParaRPr>
          </a:p>
          <a:p>
            <a:pPr lvl="1" eaLnBrk="1" hangingPunct="1">
              <a:lnSpc>
                <a:spcPct val="80000"/>
              </a:lnSpc>
              <a:buFontTx/>
              <a:buNone/>
              <a:defRPr/>
            </a:pPr>
            <a:r>
              <a:rPr lang="en-US" sz="2000" b="1" dirty="0">
                <a:solidFill>
                  <a:srgbClr val="F2EE32"/>
                </a:solidFill>
              </a:rPr>
              <a:t>					Simple Metabolic Acidosis</a:t>
            </a:r>
          </a:p>
          <a:p>
            <a:pPr eaLnBrk="1" hangingPunct="1">
              <a:lnSpc>
                <a:spcPct val="80000"/>
              </a:lnSpc>
              <a:buFont typeface="Wingdings" pitchFamily="2" charset="2"/>
              <a:buNone/>
              <a:defRPr/>
            </a:pPr>
            <a:r>
              <a:rPr lang="en-US" sz="2400" dirty="0">
                <a:solidFill>
                  <a:srgbClr val="FF3399"/>
                </a:solidFill>
              </a:rPr>
              <a:t>Step 3. </a:t>
            </a:r>
            <a:r>
              <a:rPr lang="en-US" sz="2400" dirty="0"/>
              <a:t>Anion Gap : 136 – (114 + 10 ) = 12</a:t>
            </a:r>
          </a:p>
          <a:p>
            <a:pPr lvl="1" eaLnBrk="1" hangingPunct="1">
              <a:lnSpc>
                <a:spcPct val="80000"/>
              </a:lnSpc>
              <a:buFontTx/>
              <a:buNone/>
              <a:defRPr/>
            </a:pPr>
            <a:r>
              <a:rPr lang="en-US" sz="2000" b="1" dirty="0">
                <a:solidFill>
                  <a:srgbClr val="F2EE32"/>
                </a:solidFill>
              </a:rPr>
              <a:t>					Non Anion Gap Metabolic Acidosis</a:t>
            </a:r>
          </a:p>
          <a:p>
            <a:pPr lvl="1" eaLnBrk="1" hangingPunct="1">
              <a:lnSpc>
                <a:spcPct val="80000"/>
              </a:lnSpc>
              <a:buFontTx/>
              <a:buNone/>
              <a:defRPr/>
            </a:pPr>
            <a:endParaRPr lang="en-US" sz="2000" dirty="0"/>
          </a:p>
          <a:p>
            <a:pPr eaLnBrk="1" hangingPunct="1">
              <a:lnSpc>
                <a:spcPct val="80000"/>
              </a:lnSpc>
              <a:buFont typeface="Wingdings" pitchFamily="2" charset="2"/>
              <a:buNone/>
              <a:defRPr/>
            </a:pPr>
            <a:endParaRPr lang="en-US" b="1" dirty="0">
              <a:solidFill>
                <a:srgbClr val="F2EE32"/>
              </a:solidFill>
            </a:endParaRP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4000" cy="1143000"/>
          </a:xfrm>
          <a:solidFill>
            <a:srgbClr val="00B050"/>
          </a:solidFill>
        </p:spPr>
        <p:txBody>
          <a:bodyPr/>
          <a:lstStyle/>
          <a:p>
            <a:pPr eaLnBrk="1" hangingPunct="1"/>
            <a:r>
              <a:rPr lang="en-US" sz="2800" b="1">
                <a:solidFill>
                  <a:srgbClr val="FFFF00"/>
                </a:solidFill>
                <a:effectLst/>
              </a:rPr>
              <a:t>Case 1:</a:t>
            </a:r>
            <a:r>
              <a:rPr lang="en-US" sz="2400" b="1">
                <a:solidFill>
                  <a:srgbClr val="FFFF00"/>
                </a:solidFill>
                <a:effectLst/>
              </a:rPr>
              <a:t> pH  7.24; pC02 25; HCO3 10</a:t>
            </a:r>
            <a:br>
              <a:rPr lang="en-US" sz="2400" b="1">
                <a:solidFill>
                  <a:srgbClr val="FFFF00"/>
                </a:solidFill>
                <a:effectLst/>
              </a:rPr>
            </a:br>
            <a:r>
              <a:rPr lang="en-US" sz="2400" b="1">
                <a:solidFill>
                  <a:srgbClr val="FFFF00"/>
                </a:solidFill>
                <a:effectLst/>
              </a:rPr>
              <a:t> Na 136;  Cl  114; K 2.5</a:t>
            </a:r>
            <a:endParaRPr lang="en-US" sz="2800" b="1">
              <a:solidFill>
                <a:srgbClr val="FFFF00"/>
              </a:solidFill>
              <a:effectLst/>
            </a:endParaRPr>
          </a:p>
        </p:txBody>
      </p:sp>
      <p:sp>
        <p:nvSpPr>
          <p:cNvPr id="409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a:solidFill>
                  <a:srgbClr val="FF3399"/>
                </a:solidFill>
              </a:rPr>
              <a:t>Step 1. </a:t>
            </a:r>
            <a:r>
              <a:rPr lang="en-US" sz="2400" dirty="0"/>
              <a:t>PH= 7.24                </a:t>
            </a:r>
            <a:r>
              <a:rPr lang="en-US" sz="2400" b="1" dirty="0" err="1">
                <a:solidFill>
                  <a:srgbClr val="FFFF00"/>
                </a:solidFill>
              </a:rPr>
              <a:t>Acidemia</a:t>
            </a:r>
            <a:endParaRPr lang="en-US" sz="2400" b="1" dirty="0">
              <a:solidFill>
                <a:srgbClr val="FFFF00"/>
              </a:solidFill>
            </a:endParaRPr>
          </a:p>
          <a:p>
            <a:pPr lvl="1" eaLnBrk="1" hangingPunct="1">
              <a:lnSpc>
                <a:spcPct val="80000"/>
              </a:lnSpc>
              <a:defRPr/>
            </a:pPr>
            <a:r>
              <a:rPr lang="en-US" sz="2000" dirty="0"/>
              <a:t>Metabolic </a:t>
            </a:r>
            <a:r>
              <a:rPr lang="en-US" sz="2000" dirty="0">
                <a:solidFill>
                  <a:srgbClr val="F2EE32"/>
                </a:solidFill>
              </a:rPr>
              <a:t>Or</a:t>
            </a:r>
            <a:r>
              <a:rPr lang="en-US" sz="2000" dirty="0"/>
              <a:t> Respiratory</a:t>
            </a:r>
          </a:p>
          <a:p>
            <a:pPr lvl="1" eaLnBrk="1" hangingPunct="1">
              <a:lnSpc>
                <a:spcPct val="80000"/>
              </a:lnSpc>
              <a:defRPr/>
            </a:pPr>
            <a:r>
              <a:rPr lang="en-US" sz="2000" dirty="0"/>
              <a:t>PC02 &lt; 40 mmHg ------    Not Respiratory</a:t>
            </a:r>
          </a:p>
          <a:p>
            <a:pPr lvl="1" eaLnBrk="1" hangingPunct="1">
              <a:lnSpc>
                <a:spcPct val="80000"/>
              </a:lnSpc>
              <a:buFontTx/>
              <a:buNone/>
              <a:defRPr/>
            </a:pPr>
            <a:endParaRPr lang="en-US" sz="2000" dirty="0">
              <a:solidFill>
                <a:srgbClr val="F2EE32"/>
              </a:solidFill>
            </a:endParaRPr>
          </a:p>
          <a:p>
            <a:pPr lvl="1" eaLnBrk="1" hangingPunct="1">
              <a:lnSpc>
                <a:spcPct val="80000"/>
              </a:lnSpc>
              <a:buFontTx/>
              <a:buNone/>
              <a:defRPr/>
            </a:pPr>
            <a:r>
              <a:rPr lang="en-US" sz="2000" dirty="0">
                <a:solidFill>
                  <a:srgbClr val="F2EE32"/>
                </a:solidFill>
              </a:rPr>
              <a:t>					</a:t>
            </a:r>
            <a:r>
              <a:rPr lang="en-US" sz="2000" b="1" dirty="0">
                <a:solidFill>
                  <a:srgbClr val="F2EE32"/>
                </a:solidFill>
              </a:rPr>
              <a:t>So it is Metabolic Acidosis</a:t>
            </a:r>
          </a:p>
          <a:p>
            <a:pPr eaLnBrk="1" hangingPunct="1">
              <a:lnSpc>
                <a:spcPct val="80000"/>
              </a:lnSpc>
              <a:buFont typeface="Wingdings" pitchFamily="2" charset="2"/>
              <a:buNone/>
              <a:defRPr/>
            </a:pPr>
            <a:endParaRPr lang="en-US" sz="2000" b="1" dirty="0">
              <a:solidFill>
                <a:srgbClr val="F2EE32"/>
              </a:solidFill>
            </a:endParaRPr>
          </a:p>
          <a:p>
            <a:pPr lvl="1" eaLnBrk="1" hangingPunct="1">
              <a:lnSpc>
                <a:spcPct val="80000"/>
              </a:lnSpc>
              <a:buFontTx/>
              <a:buNone/>
              <a:defRPr/>
            </a:pPr>
            <a:endParaRPr lang="en-US" sz="2000" dirty="0"/>
          </a:p>
          <a:p>
            <a:pPr eaLnBrk="1" hangingPunct="1">
              <a:lnSpc>
                <a:spcPct val="80000"/>
              </a:lnSpc>
              <a:buFont typeface="Wingdings" pitchFamily="2" charset="2"/>
              <a:buNone/>
              <a:defRPr/>
            </a:pPr>
            <a:endParaRPr lang="en-US" b="1" dirty="0">
              <a:solidFill>
                <a:srgbClr val="F2EE32"/>
              </a:solidFill>
            </a:endParaRP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28600"/>
            <a:ext cx="9144000" cy="1143000"/>
          </a:xfrm>
          <a:solidFill>
            <a:srgbClr val="00B050"/>
          </a:solidFill>
        </p:spPr>
        <p:txBody>
          <a:bodyPr/>
          <a:lstStyle/>
          <a:p>
            <a:pPr eaLnBrk="1" hangingPunct="1"/>
            <a:r>
              <a:rPr lang="en-US" sz="2800" b="1">
                <a:solidFill>
                  <a:srgbClr val="FFFF00"/>
                </a:solidFill>
                <a:effectLst/>
              </a:rPr>
              <a:t>Case 1:</a:t>
            </a:r>
            <a:r>
              <a:rPr lang="en-US" sz="2400" b="1">
                <a:solidFill>
                  <a:srgbClr val="FFFF00"/>
                </a:solidFill>
                <a:effectLst/>
              </a:rPr>
              <a:t> pH  7.24; pC02 25; HCO3 10</a:t>
            </a:r>
            <a:br>
              <a:rPr lang="en-US" sz="2400" b="1">
                <a:solidFill>
                  <a:srgbClr val="FFFF00"/>
                </a:solidFill>
                <a:effectLst/>
              </a:rPr>
            </a:br>
            <a:r>
              <a:rPr lang="en-US" sz="2400" b="1">
                <a:solidFill>
                  <a:srgbClr val="FFFF00"/>
                </a:solidFill>
                <a:effectLst/>
              </a:rPr>
              <a:t> Na 136;  Cl  114; K 2.5</a:t>
            </a:r>
            <a:endParaRPr lang="en-US" sz="2800" b="1">
              <a:solidFill>
                <a:srgbClr val="FFFF00"/>
              </a:solidFill>
              <a:effectLst/>
            </a:endParaRPr>
          </a:p>
        </p:txBody>
      </p:sp>
      <p:sp>
        <p:nvSpPr>
          <p:cNvPr id="409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a:solidFill>
                  <a:srgbClr val="FF3399"/>
                </a:solidFill>
              </a:rPr>
              <a:t>Step 1. </a:t>
            </a:r>
            <a:r>
              <a:rPr lang="en-US" sz="2400" dirty="0"/>
              <a:t>PH= 7.24   ,low bicarb             </a:t>
            </a:r>
            <a:r>
              <a:rPr lang="en-US" sz="2400" b="1" dirty="0">
                <a:solidFill>
                  <a:srgbClr val="FFFF00"/>
                </a:solidFill>
              </a:rPr>
              <a:t>Acidemia</a:t>
            </a:r>
          </a:p>
          <a:p>
            <a:pPr lvl="1" eaLnBrk="1" hangingPunct="1">
              <a:lnSpc>
                <a:spcPct val="80000"/>
              </a:lnSpc>
              <a:defRPr/>
            </a:pPr>
            <a:r>
              <a:rPr lang="en-US" sz="2000" dirty="0"/>
              <a:t>Metabolic </a:t>
            </a:r>
            <a:r>
              <a:rPr lang="en-US" sz="2000" dirty="0">
                <a:solidFill>
                  <a:srgbClr val="F2EE32"/>
                </a:solidFill>
              </a:rPr>
              <a:t>Or</a:t>
            </a:r>
            <a:r>
              <a:rPr lang="en-US" sz="2000" dirty="0"/>
              <a:t> Respiratory</a:t>
            </a:r>
          </a:p>
          <a:p>
            <a:pPr lvl="1" eaLnBrk="1" hangingPunct="1">
              <a:lnSpc>
                <a:spcPct val="80000"/>
              </a:lnSpc>
              <a:defRPr/>
            </a:pPr>
            <a:r>
              <a:rPr lang="en-US" sz="2000" dirty="0"/>
              <a:t>PC02 &lt; 40 mmHg ------    Not Respiratory</a:t>
            </a:r>
          </a:p>
          <a:p>
            <a:pPr lvl="1" eaLnBrk="1" hangingPunct="1">
              <a:lnSpc>
                <a:spcPct val="80000"/>
              </a:lnSpc>
              <a:buFontTx/>
              <a:buNone/>
              <a:defRPr/>
            </a:pPr>
            <a:endParaRPr lang="en-US" sz="2000" dirty="0">
              <a:solidFill>
                <a:srgbClr val="F2EE32"/>
              </a:solidFill>
            </a:endParaRPr>
          </a:p>
          <a:p>
            <a:pPr lvl="1" eaLnBrk="1" hangingPunct="1">
              <a:lnSpc>
                <a:spcPct val="80000"/>
              </a:lnSpc>
              <a:buFontTx/>
              <a:buNone/>
              <a:defRPr/>
            </a:pPr>
            <a:r>
              <a:rPr lang="en-US" sz="2000" dirty="0">
                <a:solidFill>
                  <a:srgbClr val="F2EE32"/>
                </a:solidFill>
              </a:rPr>
              <a:t>					</a:t>
            </a:r>
            <a:r>
              <a:rPr lang="en-US" sz="2000" b="1" dirty="0">
                <a:solidFill>
                  <a:srgbClr val="F2EE32"/>
                </a:solidFill>
              </a:rPr>
              <a:t>So it is Metabolic Acidosis</a:t>
            </a:r>
          </a:p>
          <a:p>
            <a:pPr eaLnBrk="1" hangingPunct="1">
              <a:lnSpc>
                <a:spcPct val="80000"/>
              </a:lnSpc>
              <a:buFont typeface="Wingdings" pitchFamily="2" charset="2"/>
              <a:buNone/>
              <a:defRPr/>
            </a:pPr>
            <a:r>
              <a:rPr lang="en-US" sz="2400" dirty="0">
                <a:solidFill>
                  <a:srgbClr val="FF3399"/>
                </a:solidFill>
              </a:rPr>
              <a:t>Step 2. </a:t>
            </a:r>
            <a:r>
              <a:rPr lang="en-US" sz="2400" dirty="0"/>
              <a:t>Simple Vs. Mixed</a:t>
            </a:r>
          </a:p>
          <a:p>
            <a:pPr lvl="1" eaLnBrk="1" hangingPunct="1">
              <a:lnSpc>
                <a:spcPct val="80000"/>
              </a:lnSpc>
              <a:defRPr/>
            </a:pPr>
            <a:r>
              <a:rPr lang="en-US" sz="2000" dirty="0"/>
              <a:t> Expected PC02=       HC03 + 15=</a:t>
            </a:r>
          </a:p>
          <a:p>
            <a:pPr lvl="1" eaLnBrk="1" hangingPunct="1">
              <a:lnSpc>
                <a:spcPct val="80000"/>
              </a:lnSpc>
              <a:buFontTx/>
              <a:buNone/>
              <a:defRPr/>
            </a:pPr>
            <a:r>
              <a:rPr lang="en-US" sz="2000" dirty="0"/>
              <a:t>				       = 10+ 15 =25</a:t>
            </a:r>
          </a:p>
          <a:p>
            <a:pPr lvl="1" eaLnBrk="1" hangingPunct="1">
              <a:lnSpc>
                <a:spcPct val="80000"/>
              </a:lnSpc>
              <a:defRPr/>
            </a:pPr>
            <a:endParaRPr lang="en-US" sz="2000" b="1" dirty="0">
              <a:solidFill>
                <a:srgbClr val="F2EE32"/>
              </a:solidFill>
            </a:endParaRPr>
          </a:p>
          <a:p>
            <a:pPr lvl="1" eaLnBrk="1" hangingPunct="1">
              <a:lnSpc>
                <a:spcPct val="80000"/>
              </a:lnSpc>
              <a:buFontTx/>
              <a:buNone/>
              <a:defRPr/>
            </a:pPr>
            <a:r>
              <a:rPr lang="en-US" sz="2000" b="1" dirty="0">
                <a:solidFill>
                  <a:srgbClr val="F2EE32"/>
                </a:solidFill>
              </a:rPr>
              <a:t>					Simple Metabolic Acidosis</a:t>
            </a:r>
          </a:p>
          <a:p>
            <a:pPr lvl="1" eaLnBrk="1" hangingPunct="1">
              <a:lnSpc>
                <a:spcPct val="80000"/>
              </a:lnSpc>
              <a:buFontTx/>
              <a:buNone/>
              <a:defRPr/>
            </a:pPr>
            <a:endParaRPr lang="en-US" sz="2000" dirty="0"/>
          </a:p>
          <a:p>
            <a:pPr eaLnBrk="1" hangingPunct="1">
              <a:lnSpc>
                <a:spcPct val="80000"/>
              </a:lnSpc>
              <a:buFont typeface="Wingdings" pitchFamily="2" charset="2"/>
              <a:buNone/>
              <a:defRPr/>
            </a:pPr>
            <a:endParaRPr lang="en-US" b="1" dirty="0">
              <a:solidFill>
                <a:srgbClr val="F2EE32"/>
              </a:solidFill>
            </a:endParaRPr>
          </a:p>
        </p:txBody>
      </p:sp>
    </p:spTree>
  </p:cSld>
  <p:clrMapOvr>
    <a:masterClrMapping/>
  </p:clrMapOvr>
  <p:transition>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9144000" cy="1143000"/>
          </a:xfrm>
          <a:solidFill>
            <a:srgbClr val="00B050"/>
          </a:solidFill>
        </p:spPr>
        <p:txBody>
          <a:bodyPr/>
          <a:lstStyle/>
          <a:p>
            <a:pPr eaLnBrk="1" hangingPunct="1"/>
            <a:r>
              <a:rPr lang="en-US" sz="2800" b="1">
                <a:solidFill>
                  <a:srgbClr val="FFFF00"/>
                </a:solidFill>
                <a:effectLst/>
              </a:rPr>
              <a:t>Case 1:</a:t>
            </a:r>
            <a:r>
              <a:rPr lang="en-US" sz="2400" b="1">
                <a:solidFill>
                  <a:srgbClr val="FFFF00"/>
                </a:solidFill>
                <a:effectLst/>
              </a:rPr>
              <a:t> pH  7.24; pC02 25; HCO3 10</a:t>
            </a:r>
            <a:br>
              <a:rPr lang="en-US" sz="2400" b="1">
                <a:solidFill>
                  <a:srgbClr val="FFFF00"/>
                </a:solidFill>
                <a:effectLst/>
              </a:rPr>
            </a:br>
            <a:r>
              <a:rPr lang="en-US" sz="2400" b="1">
                <a:solidFill>
                  <a:srgbClr val="FFFF00"/>
                </a:solidFill>
                <a:effectLst/>
              </a:rPr>
              <a:t> Na 136;  Cl  114; K 2.5</a:t>
            </a:r>
            <a:endParaRPr lang="en-US" sz="2800" b="1">
              <a:solidFill>
                <a:srgbClr val="FFFF00"/>
              </a:solidFill>
              <a:effectLst/>
            </a:endParaRPr>
          </a:p>
        </p:txBody>
      </p:sp>
      <p:sp>
        <p:nvSpPr>
          <p:cNvPr id="4096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dirty="0">
                <a:solidFill>
                  <a:srgbClr val="FF3399"/>
                </a:solidFill>
              </a:rPr>
              <a:t>Step 1. </a:t>
            </a:r>
            <a:r>
              <a:rPr lang="en-US" sz="2400" dirty="0"/>
              <a:t>PH= 7.24                </a:t>
            </a:r>
            <a:r>
              <a:rPr lang="en-US" sz="2400" b="1" dirty="0" err="1">
                <a:solidFill>
                  <a:srgbClr val="FFFF00"/>
                </a:solidFill>
              </a:rPr>
              <a:t>Acidemia</a:t>
            </a:r>
            <a:endParaRPr lang="en-US" sz="2400" b="1" dirty="0">
              <a:solidFill>
                <a:srgbClr val="FFFF00"/>
              </a:solidFill>
            </a:endParaRPr>
          </a:p>
          <a:p>
            <a:pPr lvl="1" eaLnBrk="1" hangingPunct="1">
              <a:lnSpc>
                <a:spcPct val="80000"/>
              </a:lnSpc>
              <a:defRPr/>
            </a:pPr>
            <a:r>
              <a:rPr lang="en-US" sz="2000" dirty="0"/>
              <a:t>Metabolic </a:t>
            </a:r>
            <a:r>
              <a:rPr lang="en-US" sz="2000" dirty="0">
                <a:solidFill>
                  <a:srgbClr val="F2EE32"/>
                </a:solidFill>
              </a:rPr>
              <a:t>Or</a:t>
            </a:r>
            <a:r>
              <a:rPr lang="en-US" sz="2000" dirty="0"/>
              <a:t> Respiratory</a:t>
            </a:r>
          </a:p>
          <a:p>
            <a:pPr lvl="1" eaLnBrk="1" hangingPunct="1">
              <a:lnSpc>
                <a:spcPct val="80000"/>
              </a:lnSpc>
              <a:defRPr/>
            </a:pPr>
            <a:r>
              <a:rPr lang="en-US" sz="2000" dirty="0"/>
              <a:t>PC02 &lt; 40 mmHg ------    Not Respiratory</a:t>
            </a:r>
          </a:p>
          <a:p>
            <a:pPr lvl="1" eaLnBrk="1" hangingPunct="1">
              <a:lnSpc>
                <a:spcPct val="80000"/>
              </a:lnSpc>
              <a:buFontTx/>
              <a:buNone/>
              <a:defRPr/>
            </a:pPr>
            <a:endParaRPr lang="en-US" sz="2000" dirty="0">
              <a:solidFill>
                <a:srgbClr val="F2EE32"/>
              </a:solidFill>
            </a:endParaRPr>
          </a:p>
          <a:p>
            <a:pPr lvl="1" eaLnBrk="1" hangingPunct="1">
              <a:lnSpc>
                <a:spcPct val="80000"/>
              </a:lnSpc>
              <a:buFontTx/>
              <a:buNone/>
              <a:defRPr/>
            </a:pPr>
            <a:r>
              <a:rPr lang="en-US" sz="2000" dirty="0">
                <a:solidFill>
                  <a:srgbClr val="F2EE32"/>
                </a:solidFill>
              </a:rPr>
              <a:t>					</a:t>
            </a:r>
            <a:r>
              <a:rPr lang="en-US" sz="2000" b="1" dirty="0">
                <a:solidFill>
                  <a:srgbClr val="F2EE32"/>
                </a:solidFill>
              </a:rPr>
              <a:t>So it is Metabolic Acidosis</a:t>
            </a:r>
          </a:p>
          <a:p>
            <a:pPr eaLnBrk="1" hangingPunct="1">
              <a:lnSpc>
                <a:spcPct val="80000"/>
              </a:lnSpc>
              <a:buFont typeface="Wingdings" pitchFamily="2" charset="2"/>
              <a:buNone/>
              <a:defRPr/>
            </a:pPr>
            <a:r>
              <a:rPr lang="en-US" sz="2400" dirty="0">
                <a:solidFill>
                  <a:srgbClr val="FF3399"/>
                </a:solidFill>
              </a:rPr>
              <a:t>Step 2. </a:t>
            </a:r>
            <a:r>
              <a:rPr lang="en-US" sz="2400" dirty="0"/>
              <a:t>Simple Vs. Mixed</a:t>
            </a:r>
          </a:p>
          <a:p>
            <a:pPr lvl="1" eaLnBrk="1" hangingPunct="1">
              <a:lnSpc>
                <a:spcPct val="80000"/>
              </a:lnSpc>
              <a:defRPr/>
            </a:pPr>
            <a:r>
              <a:rPr lang="en-US" sz="2000" dirty="0"/>
              <a:t> Expected PC02=       HC03 + 15=</a:t>
            </a:r>
          </a:p>
          <a:p>
            <a:pPr lvl="1" eaLnBrk="1" hangingPunct="1">
              <a:lnSpc>
                <a:spcPct val="80000"/>
              </a:lnSpc>
              <a:buFontTx/>
              <a:buNone/>
              <a:defRPr/>
            </a:pPr>
            <a:r>
              <a:rPr lang="en-US" sz="2000" dirty="0"/>
              <a:t>				       = 10+ 15 =25</a:t>
            </a:r>
          </a:p>
          <a:p>
            <a:pPr lvl="1" eaLnBrk="1" hangingPunct="1">
              <a:lnSpc>
                <a:spcPct val="80000"/>
              </a:lnSpc>
              <a:buFontTx/>
              <a:buNone/>
              <a:defRPr/>
            </a:pPr>
            <a:endParaRPr lang="en-US" sz="2000" b="1" dirty="0">
              <a:solidFill>
                <a:srgbClr val="F2EE32"/>
              </a:solidFill>
            </a:endParaRPr>
          </a:p>
          <a:p>
            <a:pPr lvl="1" eaLnBrk="1" hangingPunct="1">
              <a:lnSpc>
                <a:spcPct val="80000"/>
              </a:lnSpc>
              <a:buFontTx/>
              <a:buNone/>
              <a:defRPr/>
            </a:pPr>
            <a:r>
              <a:rPr lang="en-US" sz="2000" b="1" dirty="0">
                <a:solidFill>
                  <a:srgbClr val="F2EE32"/>
                </a:solidFill>
              </a:rPr>
              <a:t>					Simple Metabolic Acidosis</a:t>
            </a:r>
          </a:p>
          <a:p>
            <a:pPr eaLnBrk="1" hangingPunct="1">
              <a:lnSpc>
                <a:spcPct val="80000"/>
              </a:lnSpc>
              <a:buFont typeface="Wingdings" pitchFamily="2" charset="2"/>
              <a:buNone/>
              <a:defRPr/>
            </a:pPr>
            <a:endParaRPr lang="en-US" sz="2400" dirty="0">
              <a:solidFill>
                <a:srgbClr val="FF3399"/>
              </a:solidFill>
            </a:endParaRPr>
          </a:p>
          <a:p>
            <a:pPr eaLnBrk="1" hangingPunct="1">
              <a:lnSpc>
                <a:spcPct val="80000"/>
              </a:lnSpc>
              <a:buFont typeface="Wingdings" pitchFamily="2" charset="2"/>
              <a:buNone/>
              <a:defRPr/>
            </a:pPr>
            <a:r>
              <a:rPr lang="en-US" sz="2400" dirty="0">
                <a:solidFill>
                  <a:srgbClr val="FF3399"/>
                </a:solidFill>
              </a:rPr>
              <a:t>Step 3. </a:t>
            </a:r>
            <a:r>
              <a:rPr lang="en-US" sz="2400" dirty="0"/>
              <a:t>Anion Gap : 136 – (114 + 10 ) = 12</a:t>
            </a:r>
          </a:p>
          <a:p>
            <a:pPr lvl="1" eaLnBrk="1" hangingPunct="1">
              <a:lnSpc>
                <a:spcPct val="80000"/>
              </a:lnSpc>
              <a:buFontTx/>
              <a:buNone/>
              <a:defRPr/>
            </a:pPr>
            <a:r>
              <a:rPr lang="en-US" sz="2000" b="1" dirty="0">
                <a:solidFill>
                  <a:srgbClr val="F2EE32"/>
                </a:solidFill>
              </a:rPr>
              <a:t>					Non Anion Gap Metabolic Acidosis</a:t>
            </a:r>
          </a:p>
          <a:p>
            <a:pPr lvl="1" eaLnBrk="1" hangingPunct="1">
              <a:lnSpc>
                <a:spcPct val="80000"/>
              </a:lnSpc>
              <a:buFontTx/>
              <a:buNone/>
              <a:defRPr/>
            </a:pPr>
            <a:endParaRPr lang="en-US" sz="2000" dirty="0"/>
          </a:p>
          <a:p>
            <a:pPr eaLnBrk="1" hangingPunct="1">
              <a:lnSpc>
                <a:spcPct val="80000"/>
              </a:lnSpc>
              <a:buFont typeface="Wingdings" pitchFamily="2" charset="2"/>
              <a:buNone/>
              <a:defRPr/>
            </a:pPr>
            <a:endParaRPr lang="en-US" b="1" dirty="0">
              <a:solidFill>
                <a:srgbClr val="F2EE32"/>
              </a:solidFill>
            </a:endParaRPr>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rgbClr val="00B050"/>
          </a:solidFill>
        </p:spPr>
        <p:txBody>
          <a:bodyPr/>
          <a:lstStyle/>
          <a:p>
            <a:pPr eaLnBrk="1" hangingPunct="1">
              <a:defRPr/>
            </a:pPr>
            <a:r>
              <a:rPr lang="en-US" dirty="0">
                <a:solidFill>
                  <a:srgbClr val="FFFF00"/>
                </a:solidFill>
              </a:rPr>
              <a:t>Case 1</a:t>
            </a:r>
          </a:p>
        </p:txBody>
      </p:sp>
      <p:sp>
        <p:nvSpPr>
          <p:cNvPr id="38915" name="Rectangle 3"/>
          <p:cNvSpPr>
            <a:spLocks noGrp="1" noChangeArrowheads="1"/>
          </p:cNvSpPr>
          <p:nvPr>
            <p:ph type="body" idx="1"/>
          </p:nvPr>
        </p:nvSpPr>
        <p:spPr>
          <a:xfrm>
            <a:off x="457200" y="1600200"/>
            <a:ext cx="8229600" cy="1900238"/>
          </a:xfrm>
        </p:spPr>
        <p:txBody>
          <a:bodyPr/>
          <a:lstStyle/>
          <a:p>
            <a:pPr eaLnBrk="1" hangingPunct="1">
              <a:defRPr/>
            </a:pPr>
            <a:r>
              <a:rPr lang="en-US" sz="2400"/>
              <a:t>60 year old male patient with glaucoma, prescribed Diamox by his ophthalmologist. 1 week into therapy, the patient became tachypneic, mildly confused, and suffered muscle weakness.</a:t>
            </a:r>
          </a:p>
        </p:txBody>
      </p:sp>
      <p:sp>
        <p:nvSpPr>
          <p:cNvPr id="19460" name="Text Box 4"/>
          <p:cNvSpPr txBox="1">
            <a:spLocks noChangeArrowheads="1"/>
          </p:cNvSpPr>
          <p:nvPr/>
        </p:nvSpPr>
        <p:spPr bwMode="auto">
          <a:xfrm>
            <a:off x="1239838" y="4746625"/>
            <a:ext cx="1531937" cy="366713"/>
          </a:xfrm>
          <a:prstGeom prst="rect">
            <a:avLst/>
          </a:prstGeom>
          <a:noFill/>
          <a:ln w="9525">
            <a:noFill/>
            <a:miter lim="800000"/>
            <a:headEnd/>
            <a:tailEnd/>
          </a:ln>
        </p:spPr>
        <p:txBody>
          <a:bodyPr>
            <a:spAutoFit/>
          </a:bodyPr>
          <a:lstStyle/>
          <a:p>
            <a:pPr eaLnBrk="0" hangingPunct="0"/>
            <a:endParaRPr lang="ar-JO">
              <a:latin typeface="Times New Roman" pitchFamily="18" charset="0"/>
            </a:endParaRPr>
          </a:p>
        </p:txBody>
      </p:sp>
      <p:sp>
        <p:nvSpPr>
          <p:cNvPr id="19461" name="Rectangle 6"/>
          <p:cNvSpPr>
            <a:spLocks noChangeArrowheads="1"/>
          </p:cNvSpPr>
          <p:nvPr/>
        </p:nvSpPr>
        <p:spPr bwMode="auto">
          <a:xfrm>
            <a:off x="990600" y="3200400"/>
            <a:ext cx="7086600" cy="1754188"/>
          </a:xfrm>
          <a:prstGeom prst="rect">
            <a:avLst/>
          </a:prstGeom>
          <a:solidFill>
            <a:srgbClr val="00B0F0"/>
          </a:solidFill>
          <a:ln w="9525">
            <a:noFill/>
            <a:miter lim="800000"/>
            <a:headEnd/>
            <a:tailEnd/>
          </a:ln>
        </p:spPr>
        <p:txBody>
          <a:bodyPr>
            <a:spAutoFit/>
          </a:bodyPr>
          <a:lstStyle/>
          <a:p>
            <a:pPr lvl="1">
              <a:lnSpc>
                <a:spcPct val="80000"/>
              </a:lnSpc>
            </a:pPr>
            <a:r>
              <a:rPr lang="en-US" sz="2000" b="1">
                <a:solidFill>
                  <a:srgbClr val="F2EE32"/>
                </a:solidFill>
              </a:rPr>
              <a:t>	</a:t>
            </a:r>
          </a:p>
          <a:p>
            <a:pPr lvl="1" algn="ctr">
              <a:lnSpc>
                <a:spcPct val="80000"/>
              </a:lnSpc>
            </a:pPr>
            <a:endParaRPr lang="en-US" sz="2000" b="1">
              <a:solidFill>
                <a:srgbClr val="F2EE32"/>
              </a:solidFill>
            </a:endParaRPr>
          </a:p>
          <a:p>
            <a:pPr lvl="1" algn="ctr">
              <a:lnSpc>
                <a:spcPct val="80000"/>
              </a:lnSpc>
            </a:pPr>
            <a:r>
              <a:rPr lang="en-US" sz="2000" b="1">
                <a:solidFill>
                  <a:srgbClr val="002060"/>
                </a:solidFill>
              </a:rPr>
              <a:t>Simple Non Anion Gap Metabolic Acidosis</a:t>
            </a:r>
          </a:p>
          <a:p>
            <a:pPr algn="ctr" eaLnBrk="0" hangingPunct="0"/>
            <a:r>
              <a:rPr lang="en-US" sz="2000" b="1">
                <a:latin typeface="Times New Roman" pitchFamily="18" charset="0"/>
              </a:rPr>
              <a:t>Urine  PH  5</a:t>
            </a:r>
          </a:p>
          <a:p>
            <a:pPr algn="ctr" eaLnBrk="0" hangingPunct="0"/>
            <a:r>
              <a:rPr lang="en-US" sz="2000" b="1">
                <a:latin typeface="Times New Roman" pitchFamily="18" charset="0"/>
              </a:rPr>
              <a:t>K  2.5</a:t>
            </a:r>
          </a:p>
          <a:p>
            <a:pPr algn="ctr" eaLnBrk="0" hangingPunct="0"/>
            <a:r>
              <a:rPr lang="en-US" sz="2000" b="1">
                <a:latin typeface="Times New Roman" pitchFamily="18" charset="0"/>
              </a:rPr>
              <a:t>Urine K  &gt;30 meq/l</a:t>
            </a:r>
          </a:p>
        </p:txBody>
      </p:sp>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ar-JO"/>
          </a:p>
        </p:txBody>
      </p:sp>
      <p:sp>
        <p:nvSpPr>
          <p:cNvPr id="19459" name="Rectangle 3"/>
          <p:cNvSpPr>
            <a:spLocks noGrp="1" noChangeArrowheads="1"/>
          </p:cNvSpPr>
          <p:nvPr>
            <p:ph type="body" idx="1"/>
          </p:nvPr>
        </p:nvSpPr>
        <p:spPr/>
        <p:txBody>
          <a:bodyPr/>
          <a:lstStyle/>
          <a:p>
            <a:pPr eaLnBrk="1" hangingPunct="1">
              <a:defRPr/>
            </a:pPr>
            <a:endParaRPr lang="ar-JO"/>
          </a:p>
        </p:txBody>
      </p:sp>
      <p:pic>
        <p:nvPicPr>
          <p:cNvPr id="20484" name="Picture 4" descr="slide18"/>
          <p:cNvPicPr>
            <a:picLocks noChangeAspect="1" noChangeArrowheads="1"/>
          </p:cNvPicPr>
          <p:nvPr/>
        </p:nvPicPr>
        <p:blipFill>
          <a:blip r:embed="rId2"/>
          <a:srcRect/>
          <a:stretch>
            <a:fillRect/>
          </a:stretch>
        </p:blipFill>
        <p:spPr bwMode="auto">
          <a:xfrm>
            <a:off x="457200" y="685800"/>
            <a:ext cx="8229600" cy="5486400"/>
          </a:xfrm>
          <a:prstGeom prst="rect">
            <a:avLst/>
          </a:prstGeom>
          <a:noFill/>
          <a:ln w="9525">
            <a:noFill/>
            <a:miter lim="800000"/>
            <a:headEnd/>
            <a:tailEnd/>
          </a:ln>
        </p:spPr>
      </p:pic>
      <p:sp>
        <p:nvSpPr>
          <p:cNvPr id="19461" name="Rectangle 5"/>
          <p:cNvSpPr>
            <a:spLocks noChangeArrowheads="1"/>
          </p:cNvSpPr>
          <p:nvPr/>
        </p:nvSpPr>
        <p:spPr bwMode="auto">
          <a:xfrm>
            <a:off x="1371600" y="5568950"/>
            <a:ext cx="1422400" cy="457200"/>
          </a:xfrm>
          <a:prstGeom prst="rect">
            <a:avLst/>
          </a:prstGeom>
          <a:noFill/>
          <a:ln w="9525">
            <a:noFill/>
            <a:miter lim="800000"/>
            <a:headEnd/>
            <a:tailEnd/>
          </a:ln>
          <a:effectLst/>
        </p:spPr>
        <p:txBody>
          <a:bodyPr wrap="none">
            <a:spAutoFit/>
          </a:bodyPr>
          <a:lstStyle/>
          <a:p>
            <a:pPr>
              <a:spcBef>
                <a:spcPct val="20000"/>
              </a:spcBef>
              <a:buClr>
                <a:schemeClr val="hlink"/>
              </a:buClr>
              <a:buSzPct val="90000"/>
              <a:buFont typeface="Wingdings" pitchFamily="2" charset="2"/>
              <a:buNone/>
              <a:defRPr/>
            </a:pPr>
            <a:r>
              <a:rPr lang="en-US" sz="2400" b="1">
                <a:solidFill>
                  <a:srgbClr val="F2EE32"/>
                </a:solidFill>
                <a:effectLst>
                  <a:outerShdw blurRad="38100" dist="38100" dir="2700000" algn="tl">
                    <a:srgbClr val="000000"/>
                  </a:outerShdw>
                </a:effectLst>
                <a:cs typeface="Arial" pitchFamily="34" charset="0"/>
              </a:rPr>
              <a:t>Topamax</a:t>
            </a:r>
          </a:p>
        </p:txBody>
      </p:sp>
      <p:sp>
        <p:nvSpPr>
          <p:cNvPr id="19462" name="Rectangle 6"/>
          <p:cNvSpPr>
            <a:spLocks noChangeArrowheads="1"/>
          </p:cNvSpPr>
          <p:nvPr/>
        </p:nvSpPr>
        <p:spPr bwMode="auto">
          <a:xfrm>
            <a:off x="2590800" y="1752600"/>
            <a:ext cx="3962400" cy="457200"/>
          </a:xfrm>
          <a:prstGeom prst="rect">
            <a:avLst/>
          </a:prstGeom>
          <a:solidFill>
            <a:srgbClr val="00B0F0"/>
          </a:solidFill>
          <a:ln w="9525">
            <a:noFill/>
            <a:miter lim="800000"/>
            <a:headEnd/>
            <a:tailEnd/>
          </a:ln>
          <a:effectLst/>
        </p:spPr>
        <p:txBody>
          <a:bodyPr>
            <a:spAutoFit/>
          </a:bodyPr>
          <a:lstStyle/>
          <a:p>
            <a:pPr>
              <a:defRPr/>
            </a:pPr>
            <a:r>
              <a:rPr lang="en-US" sz="2400" b="1" dirty="0">
                <a:effectLst>
                  <a:outerShdw blurRad="38100" dist="38100" dir="2700000" algn="tl">
                    <a:srgbClr val="000000"/>
                  </a:outerShdw>
                </a:effectLst>
                <a:cs typeface="Arial" pitchFamily="34" charset="0"/>
              </a:rPr>
              <a:t>Loss of Alkali from the Body</a:t>
            </a:r>
          </a:p>
        </p:txBody>
      </p:sp>
    </p:spTree>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77813"/>
            <a:ext cx="9144000" cy="1017587"/>
          </a:xfrm>
          <a:solidFill>
            <a:srgbClr val="00B050"/>
          </a:solidFill>
        </p:spPr>
        <p:txBody>
          <a:bodyPr/>
          <a:lstStyle/>
          <a:p>
            <a:pPr eaLnBrk="1" hangingPunct="1"/>
            <a:r>
              <a:rPr lang="en-US" sz="2800" b="1">
                <a:solidFill>
                  <a:srgbClr val="FFFF00"/>
                </a:solidFill>
                <a:effectLst/>
              </a:rPr>
              <a:t>Case 1: </a:t>
            </a:r>
            <a:r>
              <a:rPr lang="en-US" sz="2400">
                <a:solidFill>
                  <a:srgbClr val="FFFF00"/>
                </a:solidFill>
                <a:effectLst/>
              </a:rPr>
              <a:t>pH  7.24; pC02 25; HCO3 10</a:t>
            </a:r>
            <a:br>
              <a:rPr lang="en-US" sz="2400">
                <a:solidFill>
                  <a:srgbClr val="FFFF00"/>
                </a:solidFill>
                <a:effectLst/>
              </a:rPr>
            </a:br>
            <a:r>
              <a:rPr lang="en-US" sz="2400">
                <a:solidFill>
                  <a:srgbClr val="FFFF00"/>
                </a:solidFill>
                <a:effectLst/>
              </a:rPr>
              <a:t> Na 136;  Cl  114; K 2.5</a:t>
            </a:r>
            <a:endParaRPr lang="en-US" sz="2800">
              <a:solidFill>
                <a:srgbClr val="FFFF00"/>
              </a:solidFill>
              <a:effectLst/>
            </a:endParaRPr>
          </a:p>
        </p:txBody>
      </p:sp>
      <p:sp>
        <p:nvSpPr>
          <p:cNvPr id="40963" name="Rectangle 3"/>
          <p:cNvSpPr>
            <a:spLocks noGrp="1" noChangeArrowheads="1"/>
          </p:cNvSpPr>
          <p:nvPr>
            <p:ph type="body" idx="1"/>
          </p:nvPr>
        </p:nvSpPr>
        <p:spPr>
          <a:xfrm>
            <a:off x="457200" y="1600200"/>
            <a:ext cx="8229600" cy="4876800"/>
          </a:xfrm>
        </p:spPr>
        <p:txBody>
          <a:bodyPr/>
          <a:lstStyle/>
          <a:p>
            <a:pPr eaLnBrk="1" hangingPunct="1">
              <a:lnSpc>
                <a:spcPct val="80000"/>
              </a:lnSpc>
              <a:buFont typeface="Wingdings" pitchFamily="2" charset="2"/>
              <a:buNone/>
              <a:defRPr/>
            </a:pPr>
            <a:r>
              <a:rPr lang="en-US" sz="2400" dirty="0">
                <a:solidFill>
                  <a:srgbClr val="FF3399"/>
                </a:solidFill>
              </a:rPr>
              <a:t>Step 1. </a:t>
            </a:r>
            <a:r>
              <a:rPr lang="en-US" sz="2400" dirty="0"/>
              <a:t>PH= 7.24  ,low HCO3  		</a:t>
            </a:r>
            <a:r>
              <a:rPr lang="en-US" sz="2400" b="1" dirty="0">
                <a:solidFill>
                  <a:srgbClr val="FFFF00"/>
                </a:solidFill>
              </a:rPr>
              <a:t>Acidemia</a:t>
            </a:r>
          </a:p>
          <a:p>
            <a:pPr lvl="1" eaLnBrk="1" hangingPunct="1">
              <a:lnSpc>
                <a:spcPct val="80000"/>
              </a:lnSpc>
              <a:defRPr/>
            </a:pPr>
            <a:r>
              <a:rPr lang="en-US" sz="2000" dirty="0"/>
              <a:t>Metabolic </a:t>
            </a:r>
            <a:r>
              <a:rPr lang="en-US" sz="2000" dirty="0">
                <a:solidFill>
                  <a:srgbClr val="F2EE32"/>
                </a:solidFill>
              </a:rPr>
              <a:t>Or</a:t>
            </a:r>
            <a:r>
              <a:rPr lang="en-US" sz="2000" dirty="0"/>
              <a:t> Respiratory</a:t>
            </a:r>
          </a:p>
          <a:p>
            <a:pPr lvl="1" eaLnBrk="1" hangingPunct="1">
              <a:lnSpc>
                <a:spcPct val="80000"/>
              </a:lnSpc>
              <a:defRPr/>
            </a:pPr>
            <a:r>
              <a:rPr lang="en-US" sz="2000" dirty="0"/>
              <a:t>PC02 &lt; 40 mmHg ------    Not Respiratory</a:t>
            </a:r>
          </a:p>
          <a:p>
            <a:pPr lvl="1" eaLnBrk="1" hangingPunct="1">
              <a:lnSpc>
                <a:spcPct val="80000"/>
              </a:lnSpc>
              <a:buFontTx/>
              <a:buNone/>
              <a:defRPr/>
            </a:pPr>
            <a:r>
              <a:rPr lang="en-US" sz="2000" dirty="0">
                <a:solidFill>
                  <a:srgbClr val="F2EE32"/>
                </a:solidFill>
              </a:rPr>
              <a:t>					</a:t>
            </a:r>
            <a:r>
              <a:rPr lang="en-US" sz="2000" b="1" dirty="0">
                <a:solidFill>
                  <a:srgbClr val="F2EE32"/>
                </a:solidFill>
              </a:rPr>
              <a:t>So it is Metabolic Acidosis</a:t>
            </a:r>
          </a:p>
          <a:p>
            <a:pPr eaLnBrk="1" hangingPunct="1">
              <a:lnSpc>
                <a:spcPct val="80000"/>
              </a:lnSpc>
              <a:buFont typeface="Wingdings" pitchFamily="2" charset="2"/>
              <a:buNone/>
              <a:defRPr/>
            </a:pPr>
            <a:r>
              <a:rPr lang="en-US" sz="2400" dirty="0">
                <a:solidFill>
                  <a:srgbClr val="FF3399"/>
                </a:solidFill>
              </a:rPr>
              <a:t>Step 2. </a:t>
            </a:r>
            <a:r>
              <a:rPr lang="en-US" sz="2400" dirty="0"/>
              <a:t>Simple Vs. Mixed</a:t>
            </a:r>
          </a:p>
          <a:p>
            <a:pPr lvl="1" eaLnBrk="1" hangingPunct="1">
              <a:lnSpc>
                <a:spcPct val="80000"/>
              </a:lnSpc>
              <a:defRPr/>
            </a:pPr>
            <a:r>
              <a:rPr lang="en-US" sz="2000" dirty="0"/>
              <a:t> Expected PC02=       HC03 + 15=</a:t>
            </a:r>
          </a:p>
          <a:p>
            <a:pPr lvl="1" eaLnBrk="1" hangingPunct="1">
              <a:lnSpc>
                <a:spcPct val="80000"/>
              </a:lnSpc>
              <a:buFontTx/>
              <a:buNone/>
              <a:defRPr/>
            </a:pPr>
            <a:r>
              <a:rPr lang="en-US" sz="2000" dirty="0"/>
              <a:t>				       = 10+ 15 =25</a:t>
            </a:r>
          </a:p>
          <a:p>
            <a:pPr lvl="1" eaLnBrk="1" hangingPunct="1">
              <a:lnSpc>
                <a:spcPct val="80000"/>
              </a:lnSpc>
              <a:buFontTx/>
              <a:buNone/>
              <a:defRPr/>
            </a:pPr>
            <a:r>
              <a:rPr lang="en-US" sz="2000" b="1" dirty="0">
                <a:solidFill>
                  <a:srgbClr val="F2EE32"/>
                </a:solidFill>
              </a:rPr>
              <a:t>					Simple Metabolic Acidosis</a:t>
            </a:r>
          </a:p>
          <a:p>
            <a:pPr eaLnBrk="1" hangingPunct="1">
              <a:lnSpc>
                <a:spcPct val="80000"/>
              </a:lnSpc>
              <a:buFont typeface="Wingdings" pitchFamily="2" charset="2"/>
              <a:buNone/>
              <a:defRPr/>
            </a:pPr>
            <a:r>
              <a:rPr lang="en-US" sz="2400" dirty="0">
                <a:solidFill>
                  <a:srgbClr val="FF3399"/>
                </a:solidFill>
              </a:rPr>
              <a:t>Step 3. </a:t>
            </a:r>
            <a:r>
              <a:rPr lang="en-US" sz="2400" dirty="0"/>
              <a:t>Anion Gap : 136 – (114 + 10 ) = 12</a:t>
            </a:r>
          </a:p>
          <a:p>
            <a:pPr lvl="1" eaLnBrk="1" hangingPunct="1">
              <a:lnSpc>
                <a:spcPct val="80000"/>
              </a:lnSpc>
              <a:buFontTx/>
              <a:buNone/>
              <a:defRPr/>
            </a:pPr>
            <a:r>
              <a:rPr lang="en-US" sz="2000" b="1" dirty="0">
                <a:solidFill>
                  <a:srgbClr val="F2EE32"/>
                </a:solidFill>
              </a:rPr>
              <a:t>					normal Gap Metabolic Acidosis</a:t>
            </a:r>
          </a:p>
          <a:p>
            <a:pPr eaLnBrk="1" hangingPunct="1">
              <a:lnSpc>
                <a:spcPct val="80000"/>
              </a:lnSpc>
              <a:buFont typeface="Wingdings" pitchFamily="2" charset="2"/>
              <a:buNone/>
              <a:defRPr/>
            </a:pPr>
            <a:r>
              <a:rPr lang="en-US" sz="2400" dirty="0">
                <a:solidFill>
                  <a:srgbClr val="FF3399"/>
                </a:solidFill>
              </a:rPr>
              <a:t>Step 4. </a:t>
            </a:r>
            <a:r>
              <a:rPr lang="en-US" sz="2400" dirty="0" err="1"/>
              <a:t>Hypokalemia</a:t>
            </a:r>
            <a:r>
              <a:rPr lang="en-US" sz="2400" dirty="0"/>
              <a:t> &amp; Urine PH 5 &amp; Renal K Wasting</a:t>
            </a:r>
          </a:p>
          <a:p>
            <a:pPr eaLnBrk="1" hangingPunct="1">
              <a:lnSpc>
                <a:spcPct val="80000"/>
              </a:lnSpc>
              <a:buFont typeface="Wingdings" pitchFamily="2" charset="2"/>
              <a:buNone/>
              <a:defRPr/>
            </a:pPr>
            <a:r>
              <a:rPr lang="en-US" sz="2400" dirty="0"/>
              <a:t>  </a:t>
            </a:r>
            <a:r>
              <a:rPr lang="en-US" dirty="0"/>
              <a:t>		</a:t>
            </a:r>
          </a:p>
          <a:p>
            <a:pPr eaLnBrk="1" hangingPunct="1">
              <a:lnSpc>
                <a:spcPct val="80000"/>
              </a:lnSpc>
              <a:buFont typeface="Wingdings" pitchFamily="2" charset="2"/>
              <a:buNone/>
              <a:defRPr/>
            </a:pPr>
            <a:r>
              <a:rPr lang="en-US" sz="2000" b="1" dirty="0">
                <a:solidFill>
                  <a:srgbClr val="F2EE32"/>
                </a:solidFill>
              </a:rPr>
              <a:t>			Proximal Renal tubular acidosis type 2 </a:t>
            </a:r>
          </a:p>
          <a:p>
            <a:pPr lvl="1" eaLnBrk="1" hangingPunct="1">
              <a:lnSpc>
                <a:spcPct val="80000"/>
              </a:lnSpc>
              <a:defRPr/>
            </a:pPr>
            <a:endParaRPr lang="en-US" b="1" dirty="0">
              <a:solidFill>
                <a:srgbClr val="F2EE32"/>
              </a:solidFill>
            </a:endParaRPr>
          </a:p>
        </p:txBody>
      </p:sp>
    </p:spTree>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00B050"/>
          </a:solidFill>
        </p:spPr>
        <p:txBody>
          <a:bodyPr/>
          <a:lstStyle/>
          <a:p>
            <a:pPr eaLnBrk="1" hangingPunct="1">
              <a:defRPr/>
            </a:pPr>
            <a:r>
              <a:rPr lang="en-US" b="1" dirty="0">
                <a:solidFill>
                  <a:srgbClr val="F2EE32"/>
                </a:solidFill>
              </a:rPr>
              <a:t>CASE 2</a:t>
            </a:r>
            <a:r>
              <a:rPr lang="en-US" dirty="0"/>
              <a:t> </a:t>
            </a:r>
          </a:p>
        </p:txBody>
      </p:sp>
      <p:sp>
        <p:nvSpPr>
          <p:cNvPr id="39939" name="Rectangle 3"/>
          <p:cNvSpPr>
            <a:spLocks noGrp="1" noChangeArrowheads="1"/>
          </p:cNvSpPr>
          <p:nvPr>
            <p:ph type="body" idx="1"/>
          </p:nvPr>
        </p:nvSpPr>
        <p:spPr>
          <a:xfrm>
            <a:off x="395288" y="1700213"/>
            <a:ext cx="8229600" cy="1452562"/>
          </a:xfrm>
        </p:spPr>
        <p:txBody>
          <a:bodyPr/>
          <a:lstStyle/>
          <a:p>
            <a:pPr eaLnBrk="1" hangingPunct="1">
              <a:defRPr/>
            </a:pPr>
            <a:r>
              <a:rPr lang="en-US" sz="2800"/>
              <a:t>22 year old female, known IDDM, was brought to the ER by her family who complained that she was drowsy and “slow”.</a:t>
            </a:r>
          </a:p>
        </p:txBody>
      </p:sp>
      <p:sp>
        <p:nvSpPr>
          <p:cNvPr id="39940" name="Text Box 4"/>
          <p:cNvSpPr txBox="1">
            <a:spLocks noChangeArrowheads="1"/>
          </p:cNvSpPr>
          <p:nvPr/>
        </p:nvSpPr>
        <p:spPr bwMode="auto">
          <a:xfrm>
            <a:off x="611188" y="3213100"/>
            <a:ext cx="7945437" cy="2308225"/>
          </a:xfrm>
          <a:prstGeom prst="rect">
            <a:avLst/>
          </a:prstGeom>
          <a:solidFill>
            <a:srgbClr val="00B0F0"/>
          </a:solidFill>
          <a:ln w="9525">
            <a:noFill/>
            <a:miter lim="800000"/>
            <a:headEnd/>
            <a:tailEnd/>
          </a:ln>
        </p:spPr>
        <p:txBody>
          <a:bodyPr>
            <a:spAutoFit/>
          </a:bodyPr>
          <a:lstStyle/>
          <a:p>
            <a:pPr eaLnBrk="0" hangingPunct="0"/>
            <a:r>
              <a:rPr lang="en-US" sz="2400">
                <a:solidFill>
                  <a:srgbClr val="002060"/>
                </a:solidFill>
                <a:latin typeface="Tahoma" pitchFamily="34" charset="0"/>
              </a:rPr>
              <a:t>RBS		450</a:t>
            </a:r>
          </a:p>
          <a:p>
            <a:pPr eaLnBrk="0" hangingPunct="0"/>
            <a:r>
              <a:rPr lang="en-US" sz="2400">
                <a:solidFill>
                  <a:srgbClr val="002060"/>
                </a:solidFill>
                <a:latin typeface="Tahoma" pitchFamily="34" charset="0"/>
              </a:rPr>
              <a:t>Creatinine	1.5				</a:t>
            </a:r>
            <a:r>
              <a:rPr lang="en-US" sz="2400" b="1">
                <a:solidFill>
                  <a:srgbClr val="FF0000"/>
                </a:solidFill>
                <a:latin typeface="Tahoma" pitchFamily="34" charset="0"/>
              </a:rPr>
              <a:t>ABGs</a:t>
            </a:r>
          </a:p>
          <a:p>
            <a:pPr eaLnBrk="0" hangingPunct="0"/>
            <a:r>
              <a:rPr lang="en-US" sz="2400">
                <a:solidFill>
                  <a:srgbClr val="002060"/>
                </a:solidFill>
                <a:latin typeface="Tahoma" pitchFamily="34" charset="0"/>
              </a:rPr>
              <a:t>Na+ 		133				pH 	7.24</a:t>
            </a:r>
          </a:p>
          <a:p>
            <a:pPr eaLnBrk="0" hangingPunct="0"/>
            <a:r>
              <a:rPr lang="en-US" sz="2400">
                <a:solidFill>
                  <a:srgbClr val="002060"/>
                </a:solidFill>
                <a:latin typeface="Tahoma" pitchFamily="34" charset="0"/>
              </a:rPr>
              <a:t>K+		5.5				pCO2	25</a:t>
            </a:r>
          </a:p>
          <a:p>
            <a:pPr eaLnBrk="0" hangingPunct="0"/>
            <a:r>
              <a:rPr lang="en-US" sz="2400">
                <a:solidFill>
                  <a:srgbClr val="002060"/>
                </a:solidFill>
                <a:latin typeface="Tahoma" pitchFamily="34" charset="0"/>
              </a:rPr>
              <a:t>Cl-		105				pO2	85</a:t>
            </a:r>
          </a:p>
          <a:p>
            <a:pPr eaLnBrk="0" hangingPunct="0"/>
            <a:r>
              <a:rPr lang="en-US" sz="2400">
                <a:solidFill>
                  <a:srgbClr val="002060"/>
                </a:solidFill>
                <a:latin typeface="Tahoma" pitchFamily="34" charset="0"/>
              </a:rPr>
              <a:t>HCO3-		9</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ox(in)">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295400"/>
          </a:xfrm>
          <a:solidFill>
            <a:srgbClr val="00B050"/>
          </a:solidFill>
        </p:spPr>
        <p:txBody>
          <a:bodyPr/>
          <a:lstStyle/>
          <a:p>
            <a:pPr eaLnBrk="1" hangingPunct="1"/>
            <a:r>
              <a:rPr lang="en-US" sz="2800" b="1">
                <a:solidFill>
                  <a:srgbClr val="FFFF00"/>
                </a:solidFill>
                <a:effectLst/>
              </a:rPr>
              <a:t>Case 2:  pH  7.24; pC02 25; HCO3 9</a:t>
            </a:r>
            <a:br>
              <a:rPr lang="en-US" sz="2800" b="1">
                <a:solidFill>
                  <a:srgbClr val="FFFF00"/>
                </a:solidFill>
                <a:effectLst/>
              </a:rPr>
            </a:br>
            <a:r>
              <a:rPr lang="en-US" sz="2800" b="1">
                <a:solidFill>
                  <a:srgbClr val="FFFF00"/>
                </a:solidFill>
                <a:effectLst/>
              </a:rPr>
              <a:t> Na 132 ;  Cl  105; K 5.5</a:t>
            </a:r>
          </a:p>
        </p:txBody>
      </p:sp>
      <p:sp>
        <p:nvSpPr>
          <p:cNvPr id="419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dirty="0">
                <a:solidFill>
                  <a:srgbClr val="FF3399"/>
                </a:solidFill>
              </a:rPr>
              <a:t>Step 1</a:t>
            </a:r>
            <a:r>
              <a:rPr lang="en-US" sz="2000" dirty="0"/>
              <a:t>: PH= 7.24 ,low bicarb   		</a:t>
            </a:r>
            <a:r>
              <a:rPr lang="en-US" sz="2000" dirty="0">
                <a:solidFill>
                  <a:srgbClr val="FFFF00"/>
                </a:solidFill>
              </a:rPr>
              <a:t>Acidemia</a:t>
            </a:r>
          </a:p>
          <a:p>
            <a:pPr lvl="1" eaLnBrk="1" hangingPunct="1">
              <a:lnSpc>
                <a:spcPct val="80000"/>
              </a:lnSpc>
              <a:defRPr/>
            </a:pPr>
            <a:r>
              <a:rPr lang="en-US" sz="1800" dirty="0"/>
              <a:t>Metabolic </a:t>
            </a:r>
            <a:r>
              <a:rPr lang="en-US" sz="1800" dirty="0">
                <a:solidFill>
                  <a:srgbClr val="F2EE32"/>
                </a:solidFill>
              </a:rPr>
              <a:t>Or</a:t>
            </a:r>
            <a:r>
              <a:rPr lang="en-US" sz="1800" dirty="0"/>
              <a:t> Respiratory</a:t>
            </a:r>
          </a:p>
          <a:p>
            <a:pPr lvl="1" eaLnBrk="1" hangingPunct="1">
              <a:lnSpc>
                <a:spcPct val="80000"/>
              </a:lnSpc>
              <a:defRPr/>
            </a:pPr>
            <a:r>
              <a:rPr lang="en-US" sz="1800" dirty="0"/>
              <a:t>PC02 &lt; 40 mmHg ------         Not Respiratory</a:t>
            </a:r>
          </a:p>
          <a:p>
            <a:pPr lvl="1" eaLnBrk="1" hangingPunct="1">
              <a:lnSpc>
                <a:spcPct val="80000"/>
              </a:lnSpc>
              <a:buFontTx/>
              <a:buNone/>
              <a:defRPr/>
            </a:pPr>
            <a:r>
              <a:rPr lang="en-US" sz="1800" dirty="0">
                <a:solidFill>
                  <a:srgbClr val="F2EE32"/>
                </a:solidFill>
              </a:rPr>
              <a:t>					</a:t>
            </a:r>
            <a:r>
              <a:rPr lang="en-US" sz="1800" b="1" dirty="0">
                <a:solidFill>
                  <a:srgbClr val="F2EE32"/>
                </a:solidFill>
              </a:rPr>
              <a:t>So it is Metabolic Acidosis</a:t>
            </a:r>
          </a:p>
          <a:p>
            <a:pPr lvl="1" eaLnBrk="1" hangingPunct="1">
              <a:lnSpc>
                <a:spcPct val="80000"/>
              </a:lnSpc>
              <a:buFontTx/>
              <a:buNone/>
              <a:defRPr/>
            </a:pPr>
            <a:endParaRPr lang="en-US" sz="1800" b="1" dirty="0">
              <a:solidFill>
                <a:srgbClr val="F2EE32"/>
              </a:solidFill>
            </a:endParaRPr>
          </a:p>
          <a:p>
            <a:pPr eaLnBrk="1" hangingPunct="1">
              <a:lnSpc>
                <a:spcPct val="80000"/>
              </a:lnSpc>
              <a:buFont typeface="Wingdings" pitchFamily="2" charset="2"/>
              <a:buNone/>
              <a:defRPr/>
            </a:pPr>
            <a:r>
              <a:rPr lang="en-US" sz="2000" dirty="0">
                <a:solidFill>
                  <a:srgbClr val="FF3399"/>
                </a:solidFill>
              </a:rPr>
              <a:t>Step2</a:t>
            </a:r>
            <a:r>
              <a:rPr lang="en-US" sz="2000" dirty="0"/>
              <a:t>: Simple Vs. Mixed</a:t>
            </a:r>
          </a:p>
          <a:p>
            <a:pPr lvl="1" eaLnBrk="1" hangingPunct="1">
              <a:lnSpc>
                <a:spcPct val="80000"/>
              </a:lnSpc>
              <a:defRPr/>
            </a:pPr>
            <a:r>
              <a:rPr lang="en-US" sz="1800" dirty="0"/>
              <a:t> Expected PC02= HC03 + 15   +/- 2</a:t>
            </a:r>
          </a:p>
          <a:p>
            <a:pPr lvl="1" eaLnBrk="1" hangingPunct="1">
              <a:lnSpc>
                <a:spcPct val="80000"/>
              </a:lnSpc>
              <a:buFontTx/>
              <a:buNone/>
              <a:defRPr/>
            </a:pPr>
            <a:r>
              <a:rPr lang="en-US" sz="1800" dirty="0"/>
              <a:t>				       = 9 + 15  +/- 2 =24</a:t>
            </a:r>
          </a:p>
          <a:p>
            <a:pPr lvl="1" eaLnBrk="1" hangingPunct="1">
              <a:lnSpc>
                <a:spcPct val="80000"/>
              </a:lnSpc>
              <a:defRPr/>
            </a:pPr>
            <a:r>
              <a:rPr lang="en-US" sz="1800" dirty="0"/>
              <a:t> Last 2 digits of PH = PCO2</a:t>
            </a:r>
          </a:p>
          <a:p>
            <a:pPr lvl="1" eaLnBrk="1" hangingPunct="1">
              <a:lnSpc>
                <a:spcPct val="80000"/>
              </a:lnSpc>
              <a:buFontTx/>
              <a:buNone/>
              <a:defRPr/>
            </a:pPr>
            <a:r>
              <a:rPr lang="en-US" sz="1800" dirty="0">
                <a:solidFill>
                  <a:srgbClr val="F2EE32"/>
                </a:solidFill>
              </a:rPr>
              <a:t>					</a:t>
            </a:r>
            <a:r>
              <a:rPr lang="en-US" sz="1800" b="1" dirty="0">
                <a:solidFill>
                  <a:srgbClr val="F2EE32"/>
                </a:solidFill>
              </a:rPr>
              <a:t>Simple Metabolic Acidosis</a:t>
            </a:r>
          </a:p>
          <a:p>
            <a:pPr lvl="1" eaLnBrk="1" hangingPunct="1">
              <a:lnSpc>
                <a:spcPct val="80000"/>
              </a:lnSpc>
              <a:buFontTx/>
              <a:buNone/>
              <a:defRPr/>
            </a:pPr>
            <a:endParaRPr lang="en-US" sz="1800" b="1" dirty="0">
              <a:solidFill>
                <a:srgbClr val="F2EE32"/>
              </a:solidFill>
            </a:endParaRPr>
          </a:p>
          <a:p>
            <a:pPr eaLnBrk="1" hangingPunct="1">
              <a:lnSpc>
                <a:spcPct val="80000"/>
              </a:lnSpc>
              <a:buFont typeface="Wingdings" pitchFamily="2" charset="2"/>
              <a:buNone/>
              <a:defRPr/>
            </a:pPr>
            <a:r>
              <a:rPr lang="en-US" sz="2000" dirty="0">
                <a:solidFill>
                  <a:srgbClr val="FF3399"/>
                </a:solidFill>
              </a:rPr>
              <a:t>Step3: </a:t>
            </a:r>
            <a:r>
              <a:rPr lang="en-US" sz="2000" dirty="0"/>
              <a:t>Anion Gap : 132 – (105 + 9 ) = 18</a:t>
            </a:r>
          </a:p>
          <a:p>
            <a:pPr lvl="1" eaLnBrk="1" hangingPunct="1">
              <a:lnSpc>
                <a:spcPct val="80000"/>
              </a:lnSpc>
              <a:buFontTx/>
              <a:buNone/>
              <a:defRPr/>
            </a:pPr>
            <a:r>
              <a:rPr lang="en-US" sz="1800" b="1" dirty="0">
                <a:solidFill>
                  <a:srgbClr val="F2EE32"/>
                </a:solidFill>
              </a:rPr>
              <a:t>					Anion Gap Metabolic Acidosis</a:t>
            </a:r>
          </a:p>
          <a:p>
            <a:pPr lvl="1" eaLnBrk="1" hangingPunct="1">
              <a:lnSpc>
                <a:spcPct val="80000"/>
              </a:lnSpc>
              <a:buFontTx/>
              <a:buNone/>
              <a:defRPr/>
            </a:pPr>
            <a:r>
              <a:rPr lang="en-US" sz="1800" b="1" dirty="0">
                <a:solidFill>
                  <a:srgbClr val="F2EE32"/>
                </a:solidFill>
              </a:rPr>
              <a:t>					</a:t>
            </a:r>
          </a:p>
          <a:p>
            <a:pPr lvl="1" eaLnBrk="1" hangingPunct="1">
              <a:lnSpc>
                <a:spcPct val="80000"/>
              </a:lnSpc>
              <a:buFontTx/>
              <a:buNone/>
              <a:defRPr/>
            </a:pPr>
            <a:r>
              <a:rPr lang="en-US" sz="1800" b="1" dirty="0">
                <a:solidFill>
                  <a:schemeClr val="hlink"/>
                </a:solidFill>
              </a:rPr>
              <a:t>					</a:t>
            </a:r>
          </a:p>
          <a:p>
            <a:pPr lvl="1" eaLnBrk="1" hangingPunct="1">
              <a:lnSpc>
                <a:spcPct val="80000"/>
              </a:lnSpc>
              <a:buFontTx/>
              <a:buNone/>
              <a:defRPr/>
            </a:pPr>
            <a:endParaRPr lang="en-US" sz="2400" dirty="0"/>
          </a:p>
        </p:txBody>
      </p:sp>
    </p:spTree>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295400"/>
          </a:xfrm>
          <a:solidFill>
            <a:srgbClr val="00B050"/>
          </a:solidFill>
        </p:spPr>
        <p:txBody>
          <a:bodyPr/>
          <a:lstStyle/>
          <a:p>
            <a:pPr eaLnBrk="1" hangingPunct="1"/>
            <a:r>
              <a:rPr lang="en-US" sz="2800" b="1">
                <a:solidFill>
                  <a:srgbClr val="FFFF00"/>
                </a:solidFill>
                <a:effectLst/>
              </a:rPr>
              <a:t>Case 2:  pH  7.24; pC02 25; HCO3 9</a:t>
            </a:r>
            <a:br>
              <a:rPr lang="en-US" sz="2800" b="1">
                <a:solidFill>
                  <a:srgbClr val="FFFF00"/>
                </a:solidFill>
                <a:effectLst/>
              </a:rPr>
            </a:br>
            <a:r>
              <a:rPr lang="en-US" sz="2800" b="1">
                <a:solidFill>
                  <a:srgbClr val="FFFF00"/>
                </a:solidFill>
                <a:effectLst/>
              </a:rPr>
              <a:t> Na 132 ;  Cl  105; K 5.5</a:t>
            </a:r>
          </a:p>
        </p:txBody>
      </p:sp>
      <p:sp>
        <p:nvSpPr>
          <p:cNvPr id="419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dirty="0">
                <a:solidFill>
                  <a:srgbClr val="FF3399"/>
                </a:solidFill>
              </a:rPr>
              <a:t>Step 1</a:t>
            </a:r>
            <a:r>
              <a:rPr lang="en-US" sz="2000" dirty="0"/>
              <a:t>: PH= 7.24 ,low bicarb    		</a:t>
            </a:r>
            <a:r>
              <a:rPr lang="en-US" sz="2000" dirty="0">
                <a:solidFill>
                  <a:srgbClr val="FFFF00"/>
                </a:solidFill>
              </a:rPr>
              <a:t>Acidemia</a:t>
            </a:r>
          </a:p>
          <a:p>
            <a:pPr lvl="1" eaLnBrk="1" hangingPunct="1">
              <a:lnSpc>
                <a:spcPct val="80000"/>
              </a:lnSpc>
              <a:defRPr/>
            </a:pPr>
            <a:r>
              <a:rPr lang="en-US" sz="1800" dirty="0"/>
              <a:t>Metabolic </a:t>
            </a:r>
            <a:r>
              <a:rPr lang="en-US" sz="1800" dirty="0">
                <a:solidFill>
                  <a:srgbClr val="F2EE32"/>
                </a:solidFill>
              </a:rPr>
              <a:t>Or</a:t>
            </a:r>
            <a:r>
              <a:rPr lang="en-US" sz="1800" dirty="0"/>
              <a:t> Respiratory</a:t>
            </a:r>
          </a:p>
          <a:p>
            <a:pPr lvl="1" eaLnBrk="1" hangingPunct="1">
              <a:lnSpc>
                <a:spcPct val="80000"/>
              </a:lnSpc>
              <a:defRPr/>
            </a:pPr>
            <a:r>
              <a:rPr lang="en-US" sz="1800" dirty="0"/>
              <a:t>PC02 &lt; 40 mmHg ------         Not Respiratory</a:t>
            </a:r>
          </a:p>
          <a:p>
            <a:pPr lvl="1" eaLnBrk="1" hangingPunct="1">
              <a:lnSpc>
                <a:spcPct val="80000"/>
              </a:lnSpc>
              <a:buFontTx/>
              <a:buNone/>
              <a:defRPr/>
            </a:pPr>
            <a:r>
              <a:rPr lang="en-US" sz="1800" dirty="0">
                <a:solidFill>
                  <a:srgbClr val="F2EE32"/>
                </a:solidFill>
              </a:rPr>
              <a:t>					</a:t>
            </a:r>
            <a:r>
              <a:rPr lang="en-US" sz="1800" b="1" dirty="0">
                <a:solidFill>
                  <a:srgbClr val="F2EE32"/>
                </a:solidFill>
              </a:rPr>
              <a:t>So it is Metabolic Acidosis</a:t>
            </a:r>
          </a:p>
          <a:p>
            <a:pPr lvl="1" eaLnBrk="1" hangingPunct="1">
              <a:lnSpc>
                <a:spcPct val="80000"/>
              </a:lnSpc>
              <a:buFontTx/>
              <a:buNone/>
              <a:defRPr/>
            </a:pPr>
            <a:endParaRPr lang="en-US" sz="1800" b="1" dirty="0">
              <a:solidFill>
                <a:srgbClr val="F2EE32"/>
              </a:solidFill>
            </a:endParaRPr>
          </a:p>
          <a:p>
            <a:pPr lvl="1" eaLnBrk="1" hangingPunct="1">
              <a:lnSpc>
                <a:spcPct val="80000"/>
              </a:lnSpc>
              <a:buFontTx/>
              <a:buNone/>
              <a:defRPr/>
            </a:pPr>
            <a:r>
              <a:rPr lang="en-US" sz="1800" b="1" dirty="0">
                <a:solidFill>
                  <a:srgbClr val="F2EE32"/>
                </a:solidFill>
              </a:rPr>
              <a:t>					</a:t>
            </a:r>
          </a:p>
          <a:p>
            <a:pPr lvl="1" eaLnBrk="1" hangingPunct="1">
              <a:lnSpc>
                <a:spcPct val="80000"/>
              </a:lnSpc>
              <a:buFontTx/>
              <a:buNone/>
              <a:defRPr/>
            </a:pPr>
            <a:r>
              <a:rPr lang="en-US" sz="1800" b="1" dirty="0">
                <a:solidFill>
                  <a:schemeClr val="hlink"/>
                </a:solidFill>
              </a:rPr>
              <a:t>					</a:t>
            </a:r>
          </a:p>
          <a:p>
            <a:pPr lvl="1" eaLnBrk="1" hangingPunct="1">
              <a:lnSpc>
                <a:spcPct val="80000"/>
              </a:lnSpc>
              <a:buFontTx/>
              <a:buNone/>
              <a:defRPr/>
            </a:pPr>
            <a:endParaRPr lang="en-US" sz="2400" dirty="0"/>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rgbClr val="00B050"/>
          </a:solidFill>
        </p:spPr>
        <p:txBody>
          <a:bodyPr/>
          <a:lstStyle/>
          <a:p>
            <a:pPr eaLnBrk="1" hangingPunct="1">
              <a:defRPr/>
            </a:pPr>
            <a:r>
              <a:rPr lang="en-US" dirty="0">
                <a:solidFill>
                  <a:srgbClr val="FFFF00"/>
                </a:solidFill>
              </a:rPr>
              <a:t>Definitions</a:t>
            </a:r>
          </a:p>
        </p:txBody>
      </p:sp>
      <p:sp>
        <p:nvSpPr>
          <p:cNvPr id="11267" name="Rectangle 3"/>
          <p:cNvSpPr>
            <a:spLocks noGrp="1" noChangeArrowheads="1"/>
          </p:cNvSpPr>
          <p:nvPr>
            <p:ph type="body" idx="1"/>
          </p:nvPr>
        </p:nvSpPr>
        <p:spPr>
          <a:xfrm>
            <a:off x="152400" y="1600200"/>
            <a:ext cx="8991600" cy="5257800"/>
          </a:xfrm>
        </p:spPr>
        <p:txBody>
          <a:bodyPr/>
          <a:lstStyle/>
          <a:p>
            <a:pPr eaLnBrk="1" hangingPunct="1">
              <a:lnSpc>
                <a:spcPct val="90000"/>
              </a:lnSpc>
              <a:defRPr/>
            </a:pPr>
            <a:r>
              <a:rPr lang="en-US" sz="2800" b="1" dirty="0"/>
              <a:t>The acidity or alkalinity of a solution is determined by its Hydrogen ion concentration</a:t>
            </a:r>
          </a:p>
          <a:p>
            <a:pPr eaLnBrk="1" hangingPunct="1">
              <a:lnSpc>
                <a:spcPct val="90000"/>
              </a:lnSpc>
              <a:defRPr/>
            </a:pPr>
            <a:r>
              <a:rPr lang="en-US" sz="2800" b="1" dirty="0"/>
              <a:t>Acidosis indicates an increase in the Hydrogen ion concentration</a:t>
            </a:r>
          </a:p>
          <a:p>
            <a:pPr eaLnBrk="1" hangingPunct="1">
              <a:lnSpc>
                <a:spcPct val="90000"/>
              </a:lnSpc>
              <a:defRPr/>
            </a:pPr>
            <a:r>
              <a:rPr lang="en-US" sz="2800" b="1" dirty="0"/>
              <a:t>Alkalosis indicates a decrease in the Hydrogen ion concentration</a:t>
            </a:r>
          </a:p>
          <a:p>
            <a:pPr eaLnBrk="1" hangingPunct="1">
              <a:lnSpc>
                <a:spcPct val="90000"/>
              </a:lnSpc>
              <a:defRPr/>
            </a:pPr>
            <a:endParaRPr lang="en-US" sz="2800" b="1" dirty="0"/>
          </a:p>
          <a:p>
            <a:pPr eaLnBrk="1" hangingPunct="1">
              <a:lnSpc>
                <a:spcPct val="90000"/>
              </a:lnSpc>
              <a:defRPr/>
            </a:pPr>
            <a:r>
              <a:rPr lang="en-US" sz="2800" b="1" dirty="0">
                <a:solidFill>
                  <a:srgbClr val="F2EE32"/>
                </a:solidFill>
              </a:rPr>
              <a:t>Normal  ABGs</a:t>
            </a:r>
          </a:p>
          <a:p>
            <a:pPr lvl="1" eaLnBrk="1" hangingPunct="1">
              <a:lnSpc>
                <a:spcPct val="90000"/>
              </a:lnSpc>
              <a:defRPr/>
            </a:pPr>
            <a:r>
              <a:rPr lang="en-US" sz="2000" b="1" dirty="0"/>
              <a:t>Normal [H+] =  40 </a:t>
            </a:r>
            <a:r>
              <a:rPr lang="el-GR" sz="2000" b="1" dirty="0"/>
              <a:t>η</a:t>
            </a:r>
            <a:r>
              <a:rPr lang="en-US" sz="2000" b="1" dirty="0" err="1"/>
              <a:t>Eq</a:t>
            </a:r>
            <a:r>
              <a:rPr lang="en-US" sz="2000" b="1" dirty="0"/>
              <a:t>/L     =  Normal pH = 7.40</a:t>
            </a:r>
          </a:p>
          <a:p>
            <a:pPr lvl="1" eaLnBrk="1" hangingPunct="1">
              <a:lnSpc>
                <a:spcPct val="90000"/>
              </a:lnSpc>
              <a:defRPr/>
            </a:pPr>
            <a:r>
              <a:rPr lang="en-US" sz="2000" b="1" dirty="0"/>
              <a:t>Normal PC02,  40  mmHg</a:t>
            </a:r>
          </a:p>
          <a:p>
            <a:pPr lvl="1" eaLnBrk="1" hangingPunct="1">
              <a:lnSpc>
                <a:spcPct val="90000"/>
              </a:lnSpc>
              <a:defRPr/>
            </a:pPr>
            <a:r>
              <a:rPr lang="en-US" sz="2000" b="1" dirty="0"/>
              <a:t>Normal HC03,  24 </a:t>
            </a:r>
            <a:r>
              <a:rPr lang="en-US" sz="2000" b="1" dirty="0" err="1"/>
              <a:t>meq</a:t>
            </a:r>
            <a:r>
              <a:rPr lang="en-US" sz="2000" b="1" dirty="0"/>
              <a:t>/L</a:t>
            </a:r>
          </a:p>
        </p:txBody>
      </p:sp>
    </p:spTree>
  </p:cSld>
  <p:clrMapOvr>
    <a:masterClrMapping/>
  </p:clrMapOvr>
  <p:transition>
    <p:check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295400"/>
          </a:xfrm>
          <a:solidFill>
            <a:srgbClr val="00B050"/>
          </a:solidFill>
        </p:spPr>
        <p:txBody>
          <a:bodyPr/>
          <a:lstStyle/>
          <a:p>
            <a:pPr eaLnBrk="1" hangingPunct="1"/>
            <a:r>
              <a:rPr lang="en-US" sz="2800" b="1">
                <a:solidFill>
                  <a:srgbClr val="FFFF00"/>
                </a:solidFill>
                <a:effectLst/>
              </a:rPr>
              <a:t>Case 2:  pH  7.24; pC02 25; HCO3 9</a:t>
            </a:r>
            <a:br>
              <a:rPr lang="en-US" sz="2800" b="1">
                <a:solidFill>
                  <a:srgbClr val="FFFF00"/>
                </a:solidFill>
                <a:effectLst/>
              </a:rPr>
            </a:br>
            <a:r>
              <a:rPr lang="en-US" sz="2800" b="1">
                <a:solidFill>
                  <a:srgbClr val="FFFF00"/>
                </a:solidFill>
                <a:effectLst/>
              </a:rPr>
              <a:t> Na 132 ;  Cl  105; K 5.5</a:t>
            </a:r>
          </a:p>
        </p:txBody>
      </p:sp>
      <p:sp>
        <p:nvSpPr>
          <p:cNvPr id="419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dirty="0">
                <a:solidFill>
                  <a:srgbClr val="FF3399"/>
                </a:solidFill>
              </a:rPr>
              <a:t>Step 1</a:t>
            </a:r>
            <a:r>
              <a:rPr lang="en-US" sz="2000" dirty="0"/>
              <a:t>: PH= 7.24    		</a:t>
            </a:r>
            <a:r>
              <a:rPr lang="en-US" sz="2000" dirty="0" err="1">
                <a:solidFill>
                  <a:srgbClr val="FFFF00"/>
                </a:solidFill>
              </a:rPr>
              <a:t>Acidemia</a:t>
            </a:r>
            <a:endParaRPr lang="en-US" sz="2000" dirty="0">
              <a:solidFill>
                <a:srgbClr val="FFFF00"/>
              </a:solidFill>
            </a:endParaRPr>
          </a:p>
          <a:p>
            <a:pPr lvl="1" eaLnBrk="1" hangingPunct="1">
              <a:lnSpc>
                <a:spcPct val="80000"/>
              </a:lnSpc>
              <a:defRPr/>
            </a:pPr>
            <a:r>
              <a:rPr lang="en-US" sz="1800" dirty="0"/>
              <a:t>Metabolic </a:t>
            </a:r>
            <a:r>
              <a:rPr lang="en-US" sz="1800" dirty="0">
                <a:solidFill>
                  <a:srgbClr val="F2EE32"/>
                </a:solidFill>
              </a:rPr>
              <a:t>Or</a:t>
            </a:r>
            <a:r>
              <a:rPr lang="en-US" sz="1800" dirty="0"/>
              <a:t> Respiratory</a:t>
            </a:r>
          </a:p>
          <a:p>
            <a:pPr lvl="1" eaLnBrk="1" hangingPunct="1">
              <a:lnSpc>
                <a:spcPct val="80000"/>
              </a:lnSpc>
              <a:defRPr/>
            </a:pPr>
            <a:r>
              <a:rPr lang="en-US" sz="1800" dirty="0"/>
              <a:t>PC02 &lt; 40 mmHg ------         Not Respiratory</a:t>
            </a:r>
          </a:p>
          <a:p>
            <a:pPr lvl="1" eaLnBrk="1" hangingPunct="1">
              <a:lnSpc>
                <a:spcPct val="80000"/>
              </a:lnSpc>
              <a:buFontTx/>
              <a:buNone/>
              <a:defRPr/>
            </a:pPr>
            <a:r>
              <a:rPr lang="en-US" sz="1800" dirty="0">
                <a:solidFill>
                  <a:srgbClr val="F2EE32"/>
                </a:solidFill>
              </a:rPr>
              <a:t>					</a:t>
            </a:r>
            <a:r>
              <a:rPr lang="en-US" sz="1800" b="1" dirty="0">
                <a:solidFill>
                  <a:srgbClr val="F2EE32"/>
                </a:solidFill>
              </a:rPr>
              <a:t>So it is Metabolic Acidosis</a:t>
            </a:r>
          </a:p>
          <a:p>
            <a:pPr lvl="1" eaLnBrk="1" hangingPunct="1">
              <a:lnSpc>
                <a:spcPct val="80000"/>
              </a:lnSpc>
              <a:buFontTx/>
              <a:buNone/>
              <a:defRPr/>
            </a:pPr>
            <a:endParaRPr lang="en-US" sz="1800" b="1" dirty="0">
              <a:solidFill>
                <a:srgbClr val="F2EE32"/>
              </a:solidFill>
            </a:endParaRPr>
          </a:p>
          <a:p>
            <a:pPr eaLnBrk="1" hangingPunct="1">
              <a:lnSpc>
                <a:spcPct val="80000"/>
              </a:lnSpc>
              <a:buFont typeface="Wingdings" pitchFamily="2" charset="2"/>
              <a:buNone/>
              <a:defRPr/>
            </a:pPr>
            <a:r>
              <a:rPr lang="en-US" sz="2000" dirty="0">
                <a:solidFill>
                  <a:srgbClr val="FF3399"/>
                </a:solidFill>
              </a:rPr>
              <a:t>Step2</a:t>
            </a:r>
            <a:r>
              <a:rPr lang="en-US" sz="2000" dirty="0"/>
              <a:t>: Simple Vs. Mixed</a:t>
            </a:r>
          </a:p>
          <a:p>
            <a:pPr lvl="1" eaLnBrk="1" hangingPunct="1">
              <a:lnSpc>
                <a:spcPct val="80000"/>
              </a:lnSpc>
              <a:defRPr/>
            </a:pPr>
            <a:r>
              <a:rPr lang="en-US" sz="1800" dirty="0"/>
              <a:t>  Expected PC02= HC03 + 15   +/- 2</a:t>
            </a:r>
          </a:p>
          <a:p>
            <a:pPr lvl="1" eaLnBrk="1" hangingPunct="1">
              <a:lnSpc>
                <a:spcPct val="80000"/>
              </a:lnSpc>
              <a:buFontTx/>
              <a:buNone/>
              <a:defRPr/>
            </a:pPr>
            <a:r>
              <a:rPr lang="en-US" sz="1800" dirty="0"/>
              <a:t>				       = 9 + 15  +/- 2 =24</a:t>
            </a:r>
          </a:p>
          <a:p>
            <a:pPr lvl="1" eaLnBrk="1" hangingPunct="1">
              <a:lnSpc>
                <a:spcPct val="80000"/>
              </a:lnSpc>
              <a:defRPr/>
            </a:pPr>
            <a:r>
              <a:rPr lang="en-US" sz="1800" dirty="0"/>
              <a:t> Last 2 digits of PH = PCO2</a:t>
            </a:r>
          </a:p>
          <a:p>
            <a:pPr lvl="1" eaLnBrk="1" hangingPunct="1">
              <a:lnSpc>
                <a:spcPct val="80000"/>
              </a:lnSpc>
              <a:buFontTx/>
              <a:buNone/>
              <a:defRPr/>
            </a:pPr>
            <a:r>
              <a:rPr lang="en-US" sz="1800" dirty="0">
                <a:solidFill>
                  <a:srgbClr val="F2EE32"/>
                </a:solidFill>
              </a:rPr>
              <a:t>					</a:t>
            </a:r>
            <a:r>
              <a:rPr lang="en-US" sz="1800" b="1" dirty="0">
                <a:solidFill>
                  <a:srgbClr val="F2EE32"/>
                </a:solidFill>
              </a:rPr>
              <a:t>Simple Metabolic Acidosis</a:t>
            </a:r>
          </a:p>
          <a:p>
            <a:pPr lvl="1" eaLnBrk="1" hangingPunct="1">
              <a:lnSpc>
                <a:spcPct val="80000"/>
              </a:lnSpc>
              <a:buFontTx/>
              <a:buNone/>
              <a:defRPr/>
            </a:pPr>
            <a:endParaRPr lang="en-US" sz="1800" b="1" dirty="0">
              <a:solidFill>
                <a:srgbClr val="F2EE32"/>
              </a:solidFill>
            </a:endParaRPr>
          </a:p>
          <a:p>
            <a:pPr lvl="1" eaLnBrk="1" hangingPunct="1">
              <a:lnSpc>
                <a:spcPct val="80000"/>
              </a:lnSpc>
              <a:buFontTx/>
              <a:buNone/>
              <a:defRPr/>
            </a:pPr>
            <a:r>
              <a:rPr lang="en-US" sz="1800" b="1" dirty="0">
                <a:solidFill>
                  <a:schemeClr val="hlink"/>
                </a:solidFill>
              </a:rPr>
              <a:t>					</a:t>
            </a:r>
          </a:p>
          <a:p>
            <a:pPr lvl="1" eaLnBrk="1" hangingPunct="1">
              <a:lnSpc>
                <a:spcPct val="80000"/>
              </a:lnSpc>
              <a:buFontTx/>
              <a:buNone/>
              <a:defRPr/>
            </a:pPr>
            <a:endParaRPr lang="en-US" sz="2400" dirty="0"/>
          </a:p>
        </p:txBody>
      </p:sp>
    </p:spTree>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295400"/>
          </a:xfrm>
          <a:solidFill>
            <a:srgbClr val="00B050"/>
          </a:solidFill>
        </p:spPr>
        <p:txBody>
          <a:bodyPr/>
          <a:lstStyle/>
          <a:p>
            <a:pPr eaLnBrk="1" hangingPunct="1"/>
            <a:r>
              <a:rPr lang="en-US" sz="2800" b="1">
                <a:solidFill>
                  <a:srgbClr val="FFFF00"/>
                </a:solidFill>
                <a:effectLst/>
              </a:rPr>
              <a:t>Case 2:  pH  7.24; pC02 25; HCO3 9</a:t>
            </a:r>
            <a:br>
              <a:rPr lang="en-US" sz="2800" b="1">
                <a:solidFill>
                  <a:srgbClr val="FFFF00"/>
                </a:solidFill>
                <a:effectLst/>
              </a:rPr>
            </a:br>
            <a:r>
              <a:rPr lang="en-US" sz="2800" b="1">
                <a:solidFill>
                  <a:srgbClr val="FFFF00"/>
                </a:solidFill>
                <a:effectLst/>
              </a:rPr>
              <a:t> Na 132 ;  Cl  105; K 5.5</a:t>
            </a:r>
          </a:p>
        </p:txBody>
      </p:sp>
      <p:sp>
        <p:nvSpPr>
          <p:cNvPr id="4198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000" dirty="0">
                <a:solidFill>
                  <a:srgbClr val="FF3399"/>
                </a:solidFill>
              </a:rPr>
              <a:t>Step 1</a:t>
            </a:r>
            <a:r>
              <a:rPr lang="en-US" sz="2000" dirty="0"/>
              <a:t>: PH= 7.24    		</a:t>
            </a:r>
            <a:r>
              <a:rPr lang="en-US" sz="2000" dirty="0" err="1">
                <a:solidFill>
                  <a:srgbClr val="FFFF00"/>
                </a:solidFill>
              </a:rPr>
              <a:t>Acidemia</a:t>
            </a:r>
            <a:endParaRPr lang="en-US" sz="2000" dirty="0">
              <a:solidFill>
                <a:srgbClr val="FFFF00"/>
              </a:solidFill>
            </a:endParaRPr>
          </a:p>
          <a:p>
            <a:pPr lvl="1" eaLnBrk="1" hangingPunct="1">
              <a:lnSpc>
                <a:spcPct val="80000"/>
              </a:lnSpc>
              <a:defRPr/>
            </a:pPr>
            <a:r>
              <a:rPr lang="en-US" sz="1800" dirty="0"/>
              <a:t>Metabolic </a:t>
            </a:r>
            <a:r>
              <a:rPr lang="en-US" sz="1800" dirty="0">
                <a:solidFill>
                  <a:srgbClr val="F2EE32"/>
                </a:solidFill>
              </a:rPr>
              <a:t>Or</a:t>
            </a:r>
            <a:r>
              <a:rPr lang="en-US" sz="1800" dirty="0"/>
              <a:t> Respiratory</a:t>
            </a:r>
          </a:p>
          <a:p>
            <a:pPr lvl="1" eaLnBrk="1" hangingPunct="1">
              <a:lnSpc>
                <a:spcPct val="80000"/>
              </a:lnSpc>
              <a:defRPr/>
            </a:pPr>
            <a:r>
              <a:rPr lang="en-US" sz="1800" dirty="0"/>
              <a:t>PC02 &lt; 40 mmHg ------         Not Respiratory</a:t>
            </a:r>
          </a:p>
          <a:p>
            <a:pPr lvl="1" eaLnBrk="1" hangingPunct="1">
              <a:lnSpc>
                <a:spcPct val="80000"/>
              </a:lnSpc>
              <a:buFontTx/>
              <a:buNone/>
              <a:defRPr/>
            </a:pPr>
            <a:r>
              <a:rPr lang="en-US" sz="1800" dirty="0">
                <a:solidFill>
                  <a:srgbClr val="F2EE32"/>
                </a:solidFill>
              </a:rPr>
              <a:t>					</a:t>
            </a:r>
            <a:r>
              <a:rPr lang="en-US" sz="1800" b="1" dirty="0">
                <a:solidFill>
                  <a:srgbClr val="F2EE32"/>
                </a:solidFill>
              </a:rPr>
              <a:t>So it is Metabolic Acidosis</a:t>
            </a:r>
          </a:p>
          <a:p>
            <a:pPr lvl="1" eaLnBrk="1" hangingPunct="1">
              <a:lnSpc>
                <a:spcPct val="80000"/>
              </a:lnSpc>
              <a:buFontTx/>
              <a:buNone/>
              <a:defRPr/>
            </a:pPr>
            <a:endParaRPr lang="en-US" sz="1800" b="1" dirty="0">
              <a:solidFill>
                <a:srgbClr val="F2EE32"/>
              </a:solidFill>
            </a:endParaRPr>
          </a:p>
          <a:p>
            <a:pPr eaLnBrk="1" hangingPunct="1">
              <a:lnSpc>
                <a:spcPct val="80000"/>
              </a:lnSpc>
              <a:buFont typeface="Wingdings" pitchFamily="2" charset="2"/>
              <a:buNone/>
              <a:defRPr/>
            </a:pPr>
            <a:r>
              <a:rPr lang="en-US" sz="2000" dirty="0">
                <a:solidFill>
                  <a:srgbClr val="FF3399"/>
                </a:solidFill>
              </a:rPr>
              <a:t>Step2</a:t>
            </a:r>
            <a:r>
              <a:rPr lang="en-US" sz="2000" dirty="0"/>
              <a:t>: Simple Vs. Mixed</a:t>
            </a:r>
          </a:p>
          <a:p>
            <a:pPr lvl="1" eaLnBrk="1" hangingPunct="1">
              <a:lnSpc>
                <a:spcPct val="80000"/>
              </a:lnSpc>
              <a:defRPr/>
            </a:pPr>
            <a:r>
              <a:rPr lang="en-US" sz="1800" dirty="0"/>
              <a:t>  Expected PC02= HC03 + 15   +/- 2</a:t>
            </a:r>
          </a:p>
          <a:p>
            <a:pPr lvl="1" eaLnBrk="1" hangingPunct="1">
              <a:lnSpc>
                <a:spcPct val="80000"/>
              </a:lnSpc>
              <a:buFontTx/>
              <a:buNone/>
              <a:defRPr/>
            </a:pPr>
            <a:r>
              <a:rPr lang="en-US" sz="1800" dirty="0"/>
              <a:t>				       = 9 + 15  +/- 2 =24</a:t>
            </a:r>
          </a:p>
          <a:p>
            <a:pPr lvl="1" eaLnBrk="1" hangingPunct="1">
              <a:lnSpc>
                <a:spcPct val="80000"/>
              </a:lnSpc>
              <a:defRPr/>
            </a:pPr>
            <a:r>
              <a:rPr lang="en-US" sz="1800" dirty="0"/>
              <a:t> Last 2 digits of PH = PCO2</a:t>
            </a:r>
          </a:p>
          <a:p>
            <a:pPr lvl="1" eaLnBrk="1" hangingPunct="1">
              <a:lnSpc>
                <a:spcPct val="80000"/>
              </a:lnSpc>
              <a:buFontTx/>
              <a:buNone/>
              <a:defRPr/>
            </a:pPr>
            <a:r>
              <a:rPr lang="en-US" sz="1800" dirty="0">
                <a:solidFill>
                  <a:srgbClr val="F2EE32"/>
                </a:solidFill>
              </a:rPr>
              <a:t>					</a:t>
            </a:r>
            <a:r>
              <a:rPr lang="en-US" sz="1800" b="1" dirty="0">
                <a:solidFill>
                  <a:srgbClr val="F2EE32"/>
                </a:solidFill>
              </a:rPr>
              <a:t>Simple Metabolic Acidosis</a:t>
            </a:r>
          </a:p>
          <a:p>
            <a:pPr lvl="1" eaLnBrk="1" hangingPunct="1">
              <a:lnSpc>
                <a:spcPct val="80000"/>
              </a:lnSpc>
              <a:buFontTx/>
              <a:buNone/>
              <a:defRPr/>
            </a:pPr>
            <a:endParaRPr lang="en-US" sz="1800" b="1" dirty="0">
              <a:solidFill>
                <a:srgbClr val="F2EE32"/>
              </a:solidFill>
            </a:endParaRPr>
          </a:p>
          <a:p>
            <a:pPr eaLnBrk="1" hangingPunct="1">
              <a:lnSpc>
                <a:spcPct val="80000"/>
              </a:lnSpc>
              <a:buFont typeface="Wingdings" pitchFamily="2" charset="2"/>
              <a:buNone/>
              <a:defRPr/>
            </a:pPr>
            <a:r>
              <a:rPr lang="en-US" sz="2000" dirty="0">
                <a:solidFill>
                  <a:srgbClr val="FF3399"/>
                </a:solidFill>
              </a:rPr>
              <a:t>Step3: </a:t>
            </a:r>
            <a:r>
              <a:rPr lang="en-US" sz="2000" dirty="0"/>
              <a:t>Anion Gap : 132 – (105 + 9 ) = 18</a:t>
            </a:r>
          </a:p>
          <a:p>
            <a:pPr lvl="1" eaLnBrk="1" hangingPunct="1">
              <a:lnSpc>
                <a:spcPct val="80000"/>
              </a:lnSpc>
              <a:buFontTx/>
              <a:buNone/>
              <a:defRPr/>
            </a:pPr>
            <a:r>
              <a:rPr lang="en-US" sz="1800" b="1" dirty="0">
                <a:solidFill>
                  <a:srgbClr val="F2EE32"/>
                </a:solidFill>
              </a:rPr>
              <a:t>					Anion Gap Metabolic Acidosis</a:t>
            </a:r>
          </a:p>
          <a:p>
            <a:pPr lvl="1" eaLnBrk="1" hangingPunct="1">
              <a:lnSpc>
                <a:spcPct val="80000"/>
              </a:lnSpc>
              <a:buFontTx/>
              <a:buNone/>
              <a:defRPr/>
            </a:pPr>
            <a:r>
              <a:rPr lang="en-US" sz="1800" b="1" dirty="0">
                <a:solidFill>
                  <a:srgbClr val="F2EE32"/>
                </a:solidFill>
              </a:rPr>
              <a:t>					</a:t>
            </a:r>
          </a:p>
          <a:p>
            <a:pPr lvl="1" eaLnBrk="1" hangingPunct="1">
              <a:lnSpc>
                <a:spcPct val="80000"/>
              </a:lnSpc>
              <a:buFontTx/>
              <a:buNone/>
              <a:defRPr/>
            </a:pPr>
            <a:r>
              <a:rPr lang="en-US" sz="1800" b="1" dirty="0">
                <a:solidFill>
                  <a:schemeClr val="hlink"/>
                </a:solidFill>
              </a:rPr>
              <a:t>					</a:t>
            </a:r>
          </a:p>
          <a:p>
            <a:pPr lvl="1" eaLnBrk="1" hangingPunct="1">
              <a:lnSpc>
                <a:spcPct val="80000"/>
              </a:lnSpc>
              <a:buFontTx/>
              <a:buNone/>
              <a:defRPr/>
            </a:pPr>
            <a:endParaRPr lang="en-US" sz="2400" dirty="0"/>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1219200"/>
          </a:xfrm>
          <a:solidFill>
            <a:srgbClr val="00B050"/>
          </a:solidFill>
        </p:spPr>
        <p:txBody>
          <a:bodyPr/>
          <a:lstStyle/>
          <a:p>
            <a:pPr eaLnBrk="1" hangingPunct="1">
              <a:defRPr/>
            </a:pPr>
            <a:r>
              <a:rPr lang="en-US" sz="2400" b="1" dirty="0">
                <a:solidFill>
                  <a:srgbClr val="F6E50A"/>
                </a:solidFill>
              </a:rPr>
              <a:t>ANION GAP ( </a:t>
            </a:r>
            <a:r>
              <a:rPr lang="en-US" sz="2400" b="1" dirty="0" err="1">
                <a:solidFill>
                  <a:srgbClr val="F6E50A"/>
                </a:solidFill>
              </a:rPr>
              <a:t>Normochloremic</a:t>
            </a:r>
            <a:r>
              <a:rPr lang="en-US" sz="2400" b="1" dirty="0">
                <a:solidFill>
                  <a:srgbClr val="F6E50A"/>
                </a:solidFill>
              </a:rPr>
              <a:t>) </a:t>
            </a:r>
            <a:br>
              <a:rPr lang="en-US" sz="2400" b="1" dirty="0">
                <a:solidFill>
                  <a:srgbClr val="F6E50A"/>
                </a:solidFill>
              </a:rPr>
            </a:br>
            <a:r>
              <a:rPr lang="en-US" sz="2400" b="1" dirty="0">
                <a:solidFill>
                  <a:srgbClr val="F6E50A"/>
                </a:solidFill>
              </a:rPr>
              <a:t>METABOLIC ACIDOSIS</a:t>
            </a:r>
            <a:br>
              <a:rPr lang="en-US" sz="2400" b="1" dirty="0">
                <a:solidFill>
                  <a:srgbClr val="F6E50A"/>
                </a:solidFill>
              </a:rPr>
            </a:br>
            <a:r>
              <a:rPr lang="en-US" sz="2400" b="1" dirty="0">
                <a:solidFill>
                  <a:srgbClr val="FF3399"/>
                </a:solidFill>
              </a:rPr>
              <a:t>(Addition of Acids)</a:t>
            </a:r>
          </a:p>
        </p:txBody>
      </p:sp>
      <p:sp>
        <p:nvSpPr>
          <p:cNvPr id="44035" name="Rectangle 3"/>
          <p:cNvSpPr>
            <a:spLocks noGrp="1" noChangeArrowheads="1"/>
          </p:cNvSpPr>
          <p:nvPr>
            <p:ph type="body" idx="1"/>
          </p:nvPr>
        </p:nvSpPr>
        <p:spPr/>
        <p:txBody>
          <a:bodyPr/>
          <a:lstStyle/>
          <a:p>
            <a:pPr eaLnBrk="1" hangingPunct="1">
              <a:defRPr/>
            </a:pPr>
            <a:endParaRPr lang="ar-JO"/>
          </a:p>
        </p:txBody>
      </p:sp>
      <p:pic>
        <p:nvPicPr>
          <p:cNvPr id="27652" name="Picture 4" descr="slide8"/>
          <p:cNvPicPr>
            <a:picLocks noChangeAspect="1" noChangeArrowheads="1"/>
          </p:cNvPicPr>
          <p:nvPr/>
        </p:nvPicPr>
        <p:blipFill>
          <a:blip r:embed="rId3"/>
          <a:srcRect/>
          <a:stretch>
            <a:fillRect/>
          </a:stretch>
        </p:blipFill>
        <p:spPr bwMode="auto">
          <a:xfrm>
            <a:off x="228600" y="1447800"/>
            <a:ext cx="8610600" cy="5130800"/>
          </a:xfrm>
          <a:prstGeom prst="rect">
            <a:avLst/>
          </a:prstGeom>
          <a:noFill/>
          <a:ln w="9525">
            <a:noFill/>
            <a:miter lim="800000"/>
            <a:headEnd/>
            <a:tailEnd/>
          </a:ln>
        </p:spPr>
      </p:pic>
    </p:spTree>
  </p:cSld>
  <p:clrMapOvr>
    <a:masterClrMapping/>
  </p:clrMapOvr>
  <p:transition>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solidFill>
            <a:srgbClr val="00B050"/>
          </a:solidFill>
        </p:spPr>
        <p:txBody>
          <a:bodyPr/>
          <a:lstStyle/>
          <a:p>
            <a:pPr eaLnBrk="1" hangingPunct="1">
              <a:defRPr/>
            </a:pPr>
            <a:r>
              <a:rPr lang="en-US" b="1" dirty="0">
                <a:solidFill>
                  <a:srgbClr val="F2EE32"/>
                </a:solidFill>
              </a:rPr>
              <a:t>CASE 2</a:t>
            </a:r>
            <a:r>
              <a:rPr lang="en-US" dirty="0"/>
              <a:t> </a:t>
            </a:r>
          </a:p>
        </p:txBody>
      </p:sp>
      <p:sp>
        <p:nvSpPr>
          <p:cNvPr id="39939" name="Rectangle 3"/>
          <p:cNvSpPr>
            <a:spLocks noGrp="1" noChangeArrowheads="1"/>
          </p:cNvSpPr>
          <p:nvPr>
            <p:ph type="body" idx="1"/>
          </p:nvPr>
        </p:nvSpPr>
        <p:spPr>
          <a:xfrm>
            <a:off x="395288" y="1700213"/>
            <a:ext cx="8229600" cy="1452562"/>
          </a:xfrm>
        </p:spPr>
        <p:txBody>
          <a:bodyPr/>
          <a:lstStyle/>
          <a:p>
            <a:pPr eaLnBrk="1" hangingPunct="1">
              <a:defRPr/>
            </a:pPr>
            <a:r>
              <a:rPr lang="en-US" sz="2800"/>
              <a:t>22 year old female, known IDDM, was brought to the ER by her family who complained that she was drowsy and “slow”.</a:t>
            </a:r>
          </a:p>
        </p:txBody>
      </p:sp>
      <p:sp>
        <p:nvSpPr>
          <p:cNvPr id="39940" name="Text Box 4"/>
          <p:cNvSpPr txBox="1">
            <a:spLocks noChangeArrowheads="1"/>
          </p:cNvSpPr>
          <p:nvPr/>
        </p:nvSpPr>
        <p:spPr bwMode="auto">
          <a:xfrm>
            <a:off x="611188" y="3213100"/>
            <a:ext cx="7945437" cy="2308225"/>
          </a:xfrm>
          <a:prstGeom prst="rect">
            <a:avLst/>
          </a:prstGeom>
          <a:solidFill>
            <a:srgbClr val="00B0F0"/>
          </a:solidFill>
          <a:ln w="9525">
            <a:noFill/>
            <a:miter lim="800000"/>
            <a:headEnd/>
            <a:tailEnd/>
          </a:ln>
        </p:spPr>
        <p:txBody>
          <a:bodyPr>
            <a:spAutoFit/>
          </a:bodyPr>
          <a:lstStyle/>
          <a:p>
            <a:pPr eaLnBrk="0" hangingPunct="0"/>
            <a:r>
              <a:rPr lang="en-US" sz="2400">
                <a:solidFill>
                  <a:srgbClr val="002060"/>
                </a:solidFill>
                <a:latin typeface="Tahoma" pitchFamily="34" charset="0"/>
              </a:rPr>
              <a:t>RBS		450</a:t>
            </a:r>
          </a:p>
          <a:p>
            <a:pPr eaLnBrk="0" hangingPunct="0"/>
            <a:r>
              <a:rPr lang="en-US" sz="2400">
                <a:solidFill>
                  <a:srgbClr val="002060"/>
                </a:solidFill>
                <a:latin typeface="Tahoma" pitchFamily="34" charset="0"/>
              </a:rPr>
              <a:t>Creatinine	1.5				</a:t>
            </a:r>
            <a:r>
              <a:rPr lang="en-US" sz="2400" b="1">
                <a:solidFill>
                  <a:srgbClr val="FF0000"/>
                </a:solidFill>
                <a:latin typeface="Tahoma" pitchFamily="34" charset="0"/>
              </a:rPr>
              <a:t>ABGs</a:t>
            </a:r>
          </a:p>
          <a:p>
            <a:pPr eaLnBrk="0" hangingPunct="0"/>
            <a:r>
              <a:rPr lang="en-US" sz="2400">
                <a:solidFill>
                  <a:srgbClr val="002060"/>
                </a:solidFill>
                <a:latin typeface="Tahoma" pitchFamily="34" charset="0"/>
              </a:rPr>
              <a:t>Na+ 		133				pH 	7.24</a:t>
            </a:r>
          </a:p>
          <a:p>
            <a:pPr eaLnBrk="0" hangingPunct="0"/>
            <a:r>
              <a:rPr lang="en-US" sz="2400">
                <a:solidFill>
                  <a:srgbClr val="F0345C"/>
                </a:solidFill>
                <a:latin typeface="Tahoma" pitchFamily="34" charset="0"/>
              </a:rPr>
              <a:t>K+		5.5</a:t>
            </a:r>
            <a:r>
              <a:rPr lang="en-US" sz="2400">
                <a:solidFill>
                  <a:srgbClr val="002060"/>
                </a:solidFill>
                <a:latin typeface="Tahoma" pitchFamily="34" charset="0"/>
              </a:rPr>
              <a:t>				pCO2	25</a:t>
            </a:r>
          </a:p>
          <a:p>
            <a:pPr eaLnBrk="0" hangingPunct="0"/>
            <a:r>
              <a:rPr lang="en-US" sz="2400">
                <a:solidFill>
                  <a:srgbClr val="002060"/>
                </a:solidFill>
                <a:latin typeface="Tahoma" pitchFamily="34" charset="0"/>
              </a:rPr>
              <a:t>Cl-		105				pO2	85</a:t>
            </a:r>
          </a:p>
          <a:p>
            <a:pPr eaLnBrk="0" hangingPunct="0"/>
            <a:r>
              <a:rPr lang="en-US" sz="2400">
                <a:solidFill>
                  <a:srgbClr val="002060"/>
                </a:solidFill>
                <a:latin typeface="Tahoma" pitchFamily="34" charset="0"/>
              </a:rPr>
              <a:t>HCO3-		9</a:t>
            </a:r>
          </a:p>
        </p:txBody>
      </p:sp>
      <p:sp>
        <p:nvSpPr>
          <p:cNvPr id="39941" name="Text Box 5"/>
          <p:cNvSpPr txBox="1">
            <a:spLocks noChangeArrowheads="1"/>
          </p:cNvSpPr>
          <p:nvPr/>
        </p:nvSpPr>
        <p:spPr bwMode="auto">
          <a:xfrm>
            <a:off x="519113" y="5745163"/>
            <a:ext cx="8091487" cy="457200"/>
          </a:xfrm>
          <a:prstGeom prst="rect">
            <a:avLst/>
          </a:prstGeom>
          <a:noFill/>
          <a:ln w="9525">
            <a:noFill/>
            <a:miter lim="800000"/>
            <a:headEnd/>
            <a:tailEnd/>
          </a:ln>
        </p:spPr>
        <p:txBody>
          <a:bodyPr>
            <a:spAutoFit/>
          </a:bodyPr>
          <a:lstStyle/>
          <a:p>
            <a:pPr algn="ctr" eaLnBrk="0" hangingPunct="0"/>
            <a:r>
              <a:rPr lang="en-US" sz="2400" b="1">
                <a:latin typeface="Tahoma" pitchFamily="34" charset="0"/>
              </a:rPr>
              <a:t>Ketone bodies present in blood and urine</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ox(in)">
                                      <p:cBhvr>
                                        <p:cTn id="7" dur="500"/>
                                        <p:tgtEl>
                                          <p:spTgt spid="399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box(in)">
                                      <p:cBhvr>
                                        <p:cTn id="12"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941387"/>
          </a:xfrm>
          <a:solidFill>
            <a:srgbClr val="00B050"/>
          </a:solidFill>
        </p:spPr>
        <p:txBody>
          <a:bodyPr/>
          <a:lstStyle/>
          <a:p>
            <a:pPr eaLnBrk="1" hangingPunct="1"/>
            <a:r>
              <a:rPr lang="en-US" sz="2800" b="1">
                <a:solidFill>
                  <a:srgbClr val="FFFF00"/>
                </a:solidFill>
                <a:effectLst/>
              </a:rPr>
              <a:t>Case 2:  pH  7.24; pC02 25; HCO3 9</a:t>
            </a:r>
            <a:br>
              <a:rPr lang="en-US" sz="2800" b="1">
                <a:solidFill>
                  <a:srgbClr val="FFFF00"/>
                </a:solidFill>
                <a:effectLst/>
              </a:rPr>
            </a:br>
            <a:r>
              <a:rPr lang="en-US" sz="2800" b="1">
                <a:solidFill>
                  <a:srgbClr val="FFFF00"/>
                </a:solidFill>
                <a:effectLst/>
              </a:rPr>
              <a:t> Na 132 ;  Cl  105</a:t>
            </a:r>
          </a:p>
        </p:txBody>
      </p:sp>
      <p:sp>
        <p:nvSpPr>
          <p:cNvPr id="41987" name="Rectangle 3"/>
          <p:cNvSpPr>
            <a:spLocks noGrp="1" noChangeArrowheads="1"/>
          </p:cNvSpPr>
          <p:nvPr>
            <p:ph type="body" idx="1"/>
          </p:nvPr>
        </p:nvSpPr>
        <p:spPr>
          <a:xfrm>
            <a:off x="457200" y="1600200"/>
            <a:ext cx="8229600" cy="4953000"/>
          </a:xfrm>
        </p:spPr>
        <p:txBody>
          <a:bodyPr/>
          <a:lstStyle/>
          <a:p>
            <a:pPr eaLnBrk="1" hangingPunct="1">
              <a:lnSpc>
                <a:spcPct val="80000"/>
              </a:lnSpc>
              <a:buFont typeface="Wingdings" pitchFamily="2" charset="2"/>
              <a:buNone/>
              <a:defRPr/>
            </a:pPr>
            <a:r>
              <a:rPr lang="en-US" sz="2000" dirty="0">
                <a:solidFill>
                  <a:srgbClr val="FF3399"/>
                </a:solidFill>
              </a:rPr>
              <a:t>Step 1</a:t>
            </a:r>
            <a:r>
              <a:rPr lang="en-US" sz="2000" dirty="0"/>
              <a:t>: PH= 7.24    		</a:t>
            </a:r>
            <a:r>
              <a:rPr lang="en-US" sz="2000" b="1" dirty="0" err="1">
                <a:solidFill>
                  <a:srgbClr val="FFFF00"/>
                </a:solidFill>
              </a:rPr>
              <a:t>Acidemia</a:t>
            </a:r>
            <a:endParaRPr lang="en-US" sz="2000" b="1" dirty="0">
              <a:solidFill>
                <a:srgbClr val="FFFF00"/>
              </a:solidFill>
            </a:endParaRPr>
          </a:p>
          <a:p>
            <a:pPr lvl="1" eaLnBrk="1" hangingPunct="1">
              <a:lnSpc>
                <a:spcPct val="80000"/>
              </a:lnSpc>
              <a:defRPr/>
            </a:pPr>
            <a:r>
              <a:rPr lang="en-US" sz="1800" dirty="0"/>
              <a:t>Metabolic </a:t>
            </a:r>
            <a:r>
              <a:rPr lang="en-US" sz="1800" dirty="0">
                <a:solidFill>
                  <a:srgbClr val="F2EE32"/>
                </a:solidFill>
              </a:rPr>
              <a:t>Or</a:t>
            </a:r>
            <a:r>
              <a:rPr lang="en-US" sz="1800" dirty="0"/>
              <a:t> Respiratory</a:t>
            </a:r>
          </a:p>
          <a:p>
            <a:pPr lvl="1" eaLnBrk="1" hangingPunct="1">
              <a:lnSpc>
                <a:spcPct val="80000"/>
              </a:lnSpc>
              <a:defRPr/>
            </a:pPr>
            <a:r>
              <a:rPr lang="en-US" sz="1800" dirty="0"/>
              <a:t>PC02 &lt; 40 mmHg ------  Not Respiratory</a:t>
            </a:r>
          </a:p>
          <a:p>
            <a:pPr lvl="1" eaLnBrk="1" hangingPunct="1">
              <a:lnSpc>
                <a:spcPct val="80000"/>
              </a:lnSpc>
              <a:buFontTx/>
              <a:buNone/>
              <a:defRPr/>
            </a:pPr>
            <a:r>
              <a:rPr lang="en-US" sz="1800" dirty="0">
                <a:solidFill>
                  <a:srgbClr val="F2EE32"/>
                </a:solidFill>
              </a:rPr>
              <a:t>					</a:t>
            </a:r>
            <a:r>
              <a:rPr lang="en-US" sz="1800" b="1" dirty="0">
                <a:solidFill>
                  <a:srgbClr val="F2EE32"/>
                </a:solidFill>
              </a:rPr>
              <a:t>So it is Metabolic Acidosis</a:t>
            </a:r>
          </a:p>
          <a:p>
            <a:pPr eaLnBrk="1" hangingPunct="1">
              <a:lnSpc>
                <a:spcPct val="80000"/>
              </a:lnSpc>
              <a:buFont typeface="Wingdings" pitchFamily="2" charset="2"/>
              <a:buNone/>
              <a:defRPr/>
            </a:pPr>
            <a:r>
              <a:rPr lang="en-US" sz="2000" dirty="0">
                <a:solidFill>
                  <a:srgbClr val="FF3399"/>
                </a:solidFill>
              </a:rPr>
              <a:t>Step2</a:t>
            </a:r>
            <a:r>
              <a:rPr lang="en-US" sz="2000" dirty="0"/>
              <a:t>: Simple Vs. Mixed</a:t>
            </a:r>
          </a:p>
          <a:p>
            <a:pPr lvl="1" eaLnBrk="1" hangingPunct="1">
              <a:lnSpc>
                <a:spcPct val="80000"/>
              </a:lnSpc>
              <a:defRPr/>
            </a:pPr>
            <a:r>
              <a:rPr lang="en-US" sz="1800" dirty="0"/>
              <a:t>  Expected PC02= HC03 + 15   +/- 2</a:t>
            </a:r>
          </a:p>
          <a:p>
            <a:pPr lvl="1" eaLnBrk="1" hangingPunct="1">
              <a:lnSpc>
                <a:spcPct val="80000"/>
              </a:lnSpc>
              <a:buFontTx/>
              <a:buNone/>
              <a:defRPr/>
            </a:pPr>
            <a:r>
              <a:rPr lang="en-US" sz="1800" dirty="0"/>
              <a:t>				       = 9 + 15  +/- 2 =24</a:t>
            </a:r>
          </a:p>
          <a:p>
            <a:pPr lvl="1" eaLnBrk="1" hangingPunct="1">
              <a:lnSpc>
                <a:spcPct val="80000"/>
              </a:lnSpc>
              <a:defRPr/>
            </a:pPr>
            <a:r>
              <a:rPr lang="en-US" sz="1800" dirty="0"/>
              <a:t> Last 2 digits of PH = PCO2</a:t>
            </a:r>
          </a:p>
          <a:p>
            <a:pPr lvl="1" eaLnBrk="1" hangingPunct="1">
              <a:lnSpc>
                <a:spcPct val="80000"/>
              </a:lnSpc>
              <a:buFontTx/>
              <a:buNone/>
              <a:defRPr/>
            </a:pPr>
            <a:r>
              <a:rPr lang="en-US" sz="1800" dirty="0">
                <a:solidFill>
                  <a:srgbClr val="F2EE32"/>
                </a:solidFill>
              </a:rPr>
              <a:t>					</a:t>
            </a:r>
            <a:r>
              <a:rPr lang="en-US" sz="1800" b="1" dirty="0">
                <a:solidFill>
                  <a:srgbClr val="F2EE32"/>
                </a:solidFill>
              </a:rPr>
              <a:t>Simple Metabolic Acidosis</a:t>
            </a:r>
          </a:p>
          <a:p>
            <a:pPr eaLnBrk="1" hangingPunct="1">
              <a:lnSpc>
                <a:spcPct val="80000"/>
              </a:lnSpc>
              <a:buFont typeface="Wingdings" pitchFamily="2" charset="2"/>
              <a:buNone/>
              <a:defRPr/>
            </a:pPr>
            <a:r>
              <a:rPr lang="en-US" sz="2000" dirty="0">
                <a:solidFill>
                  <a:srgbClr val="FF3399"/>
                </a:solidFill>
              </a:rPr>
              <a:t>Step3: </a:t>
            </a:r>
            <a:r>
              <a:rPr lang="en-US" sz="2000" dirty="0"/>
              <a:t>Anion Gap : 132 – (105 + 9 ) = 18</a:t>
            </a:r>
          </a:p>
          <a:p>
            <a:pPr lvl="1" eaLnBrk="1" hangingPunct="1">
              <a:lnSpc>
                <a:spcPct val="80000"/>
              </a:lnSpc>
              <a:buFontTx/>
              <a:buNone/>
              <a:defRPr/>
            </a:pPr>
            <a:r>
              <a:rPr lang="en-US" sz="1800" b="1" dirty="0">
                <a:solidFill>
                  <a:srgbClr val="F2EE32"/>
                </a:solidFill>
              </a:rPr>
              <a:t>					Anion Gap Metabolic Acidosis</a:t>
            </a:r>
          </a:p>
          <a:p>
            <a:pPr lvl="1" eaLnBrk="1" hangingPunct="1">
              <a:lnSpc>
                <a:spcPct val="80000"/>
              </a:lnSpc>
              <a:buFontTx/>
              <a:buNone/>
              <a:defRPr/>
            </a:pPr>
            <a:r>
              <a:rPr lang="en-US" sz="1800" b="1" dirty="0">
                <a:solidFill>
                  <a:schemeClr val="hlink"/>
                </a:solidFill>
              </a:rPr>
              <a:t>					</a:t>
            </a:r>
            <a:r>
              <a:rPr lang="en-US" sz="1800" b="1" dirty="0">
                <a:solidFill>
                  <a:srgbClr val="FF3399"/>
                </a:solidFill>
              </a:rPr>
              <a:t>Addition of Acids</a:t>
            </a:r>
          </a:p>
          <a:p>
            <a:pPr eaLnBrk="1" hangingPunct="1">
              <a:lnSpc>
                <a:spcPct val="80000"/>
              </a:lnSpc>
              <a:defRPr/>
            </a:pPr>
            <a:endParaRPr lang="en-US" sz="2000" dirty="0"/>
          </a:p>
          <a:p>
            <a:pPr eaLnBrk="1" hangingPunct="1">
              <a:lnSpc>
                <a:spcPct val="80000"/>
              </a:lnSpc>
              <a:buFont typeface="Wingdings" pitchFamily="2" charset="2"/>
              <a:buNone/>
              <a:defRPr/>
            </a:pPr>
            <a:r>
              <a:rPr lang="en-US" sz="2000" dirty="0">
                <a:solidFill>
                  <a:srgbClr val="FF3399"/>
                </a:solidFill>
              </a:rPr>
              <a:t>Step 4: </a:t>
            </a:r>
            <a:r>
              <a:rPr lang="en-US" sz="2000" b="1" dirty="0"/>
              <a:t>High Blood sugar and positive for </a:t>
            </a:r>
            <a:r>
              <a:rPr lang="en-US" sz="2000" b="1" dirty="0" err="1"/>
              <a:t>ketone</a:t>
            </a:r>
            <a:r>
              <a:rPr lang="en-US" sz="2000" b="1" dirty="0"/>
              <a:t> </a:t>
            </a:r>
            <a:r>
              <a:rPr lang="en-US" sz="2000" b="1" dirty="0" err="1"/>
              <a:t>bodeis</a:t>
            </a:r>
            <a:endParaRPr lang="en-US" sz="2000" b="1" dirty="0"/>
          </a:p>
          <a:p>
            <a:pPr eaLnBrk="1" hangingPunct="1">
              <a:lnSpc>
                <a:spcPct val="80000"/>
              </a:lnSpc>
              <a:buFont typeface="Wingdings" pitchFamily="2" charset="2"/>
              <a:buNone/>
              <a:defRPr/>
            </a:pPr>
            <a:r>
              <a:rPr lang="en-US" sz="2400" dirty="0">
                <a:solidFill>
                  <a:srgbClr val="F2EE32"/>
                </a:solidFill>
                <a:effectLst/>
              </a:rPr>
              <a:t>			</a:t>
            </a:r>
          </a:p>
          <a:p>
            <a:pPr eaLnBrk="1" hangingPunct="1">
              <a:lnSpc>
                <a:spcPct val="80000"/>
              </a:lnSpc>
              <a:buFont typeface="Wingdings" pitchFamily="2" charset="2"/>
              <a:buNone/>
              <a:defRPr/>
            </a:pPr>
            <a:r>
              <a:rPr lang="en-US" sz="2400" dirty="0">
                <a:solidFill>
                  <a:srgbClr val="F2EE32"/>
                </a:solidFill>
                <a:effectLst/>
              </a:rPr>
              <a:t>			Diagnosis: DIABETIC KETOACIDOSIS</a:t>
            </a:r>
          </a:p>
          <a:p>
            <a:pPr lvl="1" eaLnBrk="1" hangingPunct="1">
              <a:lnSpc>
                <a:spcPct val="80000"/>
              </a:lnSpc>
              <a:defRPr/>
            </a:pPr>
            <a:endParaRPr lang="en-US" sz="2400" dirty="0"/>
          </a:p>
        </p:txBody>
      </p:sp>
    </p:spTree>
  </p:cSld>
  <p:clrMapOvr>
    <a:masterClrMapping/>
  </p:clrMapOvr>
  <p:transition>
    <p:check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solidFill>
            <a:srgbClr val="00B050"/>
          </a:solidFill>
        </p:spPr>
        <p:txBody>
          <a:bodyPr/>
          <a:lstStyle/>
          <a:p>
            <a:pPr eaLnBrk="1" hangingPunct="1">
              <a:defRPr/>
            </a:pPr>
            <a:r>
              <a:rPr lang="en-US" b="1" dirty="0">
                <a:solidFill>
                  <a:srgbClr val="F2EE32"/>
                </a:solidFill>
              </a:rPr>
              <a:t>CASE 4</a:t>
            </a:r>
            <a:r>
              <a:rPr lang="en-US" dirty="0"/>
              <a:t> </a:t>
            </a:r>
          </a:p>
        </p:txBody>
      </p:sp>
      <p:sp>
        <p:nvSpPr>
          <p:cNvPr id="48131" name="Rectangle 3"/>
          <p:cNvSpPr>
            <a:spLocks noGrp="1" noChangeArrowheads="1"/>
          </p:cNvSpPr>
          <p:nvPr>
            <p:ph type="body" idx="1"/>
          </p:nvPr>
        </p:nvSpPr>
        <p:spPr>
          <a:xfrm>
            <a:off x="457200" y="1600200"/>
            <a:ext cx="8229600" cy="2074863"/>
          </a:xfrm>
        </p:spPr>
        <p:txBody>
          <a:bodyPr/>
          <a:lstStyle/>
          <a:p>
            <a:pPr eaLnBrk="1" hangingPunct="1">
              <a:defRPr/>
            </a:pPr>
            <a:r>
              <a:rPr lang="en-US" sz="2800"/>
              <a:t>A 42 year old man collapses in a restaurant and is brought to the ER by ambulance. O2 is given by mask en route. He is severely dyspneic, confused, and slightly cyanotic.</a:t>
            </a:r>
          </a:p>
        </p:txBody>
      </p:sp>
      <p:sp>
        <p:nvSpPr>
          <p:cNvPr id="48132" name="Text Box 4"/>
          <p:cNvSpPr txBox="1">
            <a:spLocks noChangeArrowheads="1"/>
          </p:cNvSpPr>
          <p:nvPr/>
        </p:nvSpPr>
        <p:spPr bwMode="auto">
          <a:xfrm>
            <a:off x="1258888" y="4149725"/>
            <a:ext cx="7261225" cy="1552575"/>
          </a:xfrm>
          <a:prstGeom prst="rect">
            <a:avLst/>
          </a:prstGeom>
          <a:noFill/>
          <a:ln w="9525">
            <a:noFill/>
            <a:miter lim="800000"/>
            <a:headEnd/>
            <a:tailEnd/>
          </a:ln>
        </p:spPr>
        <p:txBody>
          <a:bodyPr wrap="none">
            <a:spAutoFit/>
          </a:bodyPr>
          <a:lstStyle/>
          <a:p>
            <a:pPr eaLnBrk="0" hangingPunct="0"/>
            <a:r>
              <a:rPr lang="en-US" sz="2400" b="1">
                <a:solidFill>
                  <a:srgbClr val="FFFF00"/>
                </a:solidFill>
                <a:latin typeface="Tahoma" pitchFamily="34" charset="0"/>
              </a:rPr>
              <a:t>Na+		140		ABGs</a:t>
            </a:r>
          </a:p>
          <a:p>
            <a:pPr eaLnBrk="0" hangingPunct="0"/>
            <a:r>
              <a:rPr lang="en-US" sz="2400" b="1">
                <a:solidFill>
                  <a:srgbClr val="FFFF00"/>
                </a:solidFill>
                <a:latin typeface="Tahoma" pitchFamily="34" charset="0"/>
              </a:rPr>
              <a:t>K+		5.0			pH		7.12</a:t>
            </a:r>
          </a:p>
          <a:p>
            <a:pPr eaLnBrk="0" hangingPunct="0"/>
            <a:r>
              <a:rPr lang="en-US" sz="2400" b="1">
                <a:solidFill>
                  <a:srgbClr val="FFFF00"/>
                </a:solidFill>
                <a:latin typeface="Tahoma" pitchFamily="34" charset="0"/>
              </a:rPr>
              <a:t>Cl		100			pCO2		80</a:t>
            </a:r>
          </a:p>
          <a:p>
            <a:pPr eaLnBrk="0" hangingPunct="0"/>
            <a:r>
              <a:rPr lang="en-US" sz="2400" b="1">
                <a:solidFill>
                  <a:srgbClr val="FFFF00"/>
                </a:solidFill>
                <a:latin typeface="Tahoma" pitchFamily="34" charset="0"/>
              </a:rPr>
              <a:t>HCO3-	28			pO2		55</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box(in)">
                                      <p:cBhvr>
                                        <p:cTn id="7" dur="5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7813"/>
            <a:ext cx="8229600" cy="865187"/>
          </a:xfrm>
        </p:spPr>
        <p:txBody>
          <a:bodyPr/>
          <a:lstStyle/>
          <a:p>
            <a:pPr eaLnBrk="1" hangingPunct="1"/>
            <a:r>
              <a:rPr lang="en-US" sz="2800" b="1" dirty="0">
                <a:solidFill>
                  <a:schemeClr val="tx1"/>
                </a:solidFill>
                <a:effectLst/>
              </a:rPr>
              <a:t>Case 4:</a:t>
            </a:r>
            <a:r>
              <a:rPr lang="en-US" sz="2800" b="1" dirty="0">
                <a:solidFill>
                  <a:srgbClr val="FFFF00"/>
                </a:solidFill>
                <a:effectLst/>
              </a:rPr>
              <a:t>   </a:t>
            </a:r>
            <a:r>
              <a:rPr lang="en-US" sz="2400" b="1" dirty="0">
                <a:solidFill>
                  <a:srgbClr val="FFFF00"/>
                </a:solidFill>
                <a:effectLst/>
              </a:rPr>
              <a:t>pH 7.12; pCO2 80; HCO3- 28; pO2 55</a:t>
            </a:r>
          </a:p>
        </p:txBody>
      </p:sp>
      <p:sp>
        <p:nvSpPr>
          <p:cNvPr id="67587" name="Rectangle 3"/>
          <p:cNvSpPr>
            <a:spLocks noGrp="1" noChangeArrowheads="1"/>
          </p:cNvSpPr>
          <p:nvPr>
            <p:ph type="body" idx="1"/>
          </p:nvPr>
        </p:nvSpPr>
        <p:spPr>
          <a:xfrm>
            <a:off x="457200" y="1447800"/>
            <a:ext cx="8229600" cy="5105400"/>
          </a:xfrm>
          <a:ln>
            <a:solidFill>
              <a:schemeClr val="accent1"/>
            </a:solidFill>
          </a:ln>
        </p:spPr>
        <p:txBody>
          <a:bodyPr/>
          <a:lstStyle/>
          <a:p>
            <a:pPr eaLnBrk="1" hangingPunct="1">
              <a:lnSpc>
                <a:spcPct val="80000"/>
              </a:lnSpc>
              <a:buFont typeface="Wingdings" pitchFamily="2" charset="2"/>
              <a:buNone/>
            </a:pPr>
            <a:endParaRPr lang="en-US" sz="2000" b="1" dirty="0">
              <a:solidFill>
                <a:srgbClr val="FF3399"/>
              </a:solidFill>
              <a:effectLst/>
            </a:endParaRPr>
          </a:p>
          <a:p>
            <a:pPr eaLnBrk="1" hangingPunct="1">
              <a:lnSpc>
                <a:spcPct val="80000"/>
              </a:lnSpc>
              <a:buFont typeface="Wingdings" pitchFamily="2" charset="2"/>
              <a:buNone/>
            </a:pPr>
            <a:endParaRPr lang="en-US" sz="2000" b="1" dirty="0">
              <a:solidFill>
                <a:srgbClr val="FF3399"/>
              </a:solidFill>
              <a:effectLst/>
            </a:endParaRPr>
          </a:p>
          <a:p>
            <a:pPr eaLnBrk="1" hangingPunct="1">
              <a:lnSpc>
                <a:spcPct val="80000"/>
              </a:lnSpc>
              <a:buFont typeface="Wingdings" pitchFamily="2" charset="2"/>
              <a:buNone/>
            </a:pPr>
            <a:r>
              <a:rPr lang="en-US" sz="2000" b="1" dirty="0">
                <a:solidFill>
                  <a:srgbClr val="FF3399"/>
                </a:solidFill>
                <a:effectLst/>
              </a:rPr>
              <a:t>Step 1 </a:t>
            </a:r>
            <a:r>
              <a:rPr lang="en-US" sz="2000" b="1" dirty="0">
                <a:effectLst/>
              </a:rPr>
              <a:t>:   pH 7.12:  </a:t>
            </a:r>
            <a:r>
              <a:rPr lang="en-US" sz="2000" b="1" dirty="0">
                <a:solidFill>
                  <a:srgbClr val="FFFF00"/>
                </a:solidFill>
                <a:effectLst/>
              </a:rPr>
              <a:t>Acidemia</a:t>
            </a:r>
          </a:p>
          <a:p>
            <a:pPr eaLnBrk="1" hangingPunct="1">
              <a:lnSpc>
                <a:spcPct val="80000"/>
              </a:lnSpc>
              <a:buFont typeface="Wingdings" pitchFamily="2" charset="2"/>
              <a:buNone/>
            </a:pPr>
            <a:r>
              <a:rPr lang="en-US" sz="2000" b="1" dirty="0">
                <a:effectLst/>
              </a:rPr>
              <a:t>                 high (PCO2, HCO3)  ,                                                          pC02 &gt; 40               </a:t>
            </a:r>
            <a:r>
              <a:rPr lang="en-US" sz="1800" b="1" dirty="0">
                <a:solidFill>
                  <a:srgbClr val="FFFF00"/>
                </a:solidFill>
                <a:effectLst/>
              </a:rPr>
              <a:t>1.  means Primary Respiratory Acidosis</a:t>
            </a:r>
            <a:endParaRPr lang="en-US" sz="2000" b="1" dirty="0">
              <a:solidFill>
                <a:srgbClr val="FFFF00"/>
              </a:solidFill>
              <a:effectLst/>
            </a:endParaRPr>
          </a:p>
          <a:p>
            <a:pPr eaLnBrk="1" hangingPunct="1">
              <a:lnSpc>
                <a:spcPct val="80000"/>
              </a:lnSpc>
              <a:buNone/>
            </a:pPr>
            <a:endParaRPr lang="en-US" sz="1600" b="1" dirty="0">
              <a:effectLst/>
            </a:endParaRPr>
          </a:p>
          <a:p>
            <a:pPr eaLnBrk="1" hangingPunct="1">
              <a:lnSpc>
                <a:spcPct val="80000"/>
              </a:lnSpc>
            </a:pPr>
            <a:endParaRPr lang="en-US" sz="1800" b="1" dirty="0">
              <a:solidFill>
                <a:srgbClr val="F2EE32"/>
              </a:solidFill>
              <a:effectLst/>
            </a:endParaRPr>
          </a:p>
          <a:p>
            <a:pPr lvl="1" eaLnBrk="1" hangingPunct="1">
              <a:lnSpc>
                <a:spcPct val="80000"/>
              </a:lnSpc>
            </a:pPr>
            <a:endParaRPr lang="en-US" sz="1600" b="1" dirty="0">
              <a:solidFill>
                <a:srgbClr val="F2EE32"/>
              </a:solidFill>
              <a:effectLst/>
            </a:endParaRPr>
          </a:p>
          <a:p>
            <a:pPr lvl="1" eaLnBrk="1" hangingPunct="1">
              <a:lnSpc>
                <a:spcPct val="80000"/>
              </a:lnSpc>
              <a:buFontTx/>
              <a:buNone/>
            </a:pPr>
            <a:endParaRPr lang="en-US" sz="1600" b="1" dirty="0">
              <a:effectLst/>
            </a:endParaRPr>
          </a:p>
        </p:txBody>
      </p:sp>
    </p:spTree>
  </p:cSld>
  <p:clrMapOvr>
    <a:masterClrMapping/>
  </p:clrMapOvr>
  <p:transition>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7813"/>
            <a:ext cx="8229600" cy="865187"/>
          </a:xfrm>
        </p:spPr>
        <p:txBody>
          <a:bodyPr/>
          <a:lstStyle/>
          <a:p>
            <a:pPr eaLnBrk="1" hangingPunct="1"/>
            <a:r>
              <a:rPr lang="en-US" sz="2800" b="1" dirty="0">
                <a:solidFill>
                  <a:schemeClr val="tx1"/>
                </a:solidFill>
                <a:effectLst/>
              </a:rPr>
              <a:t>Case 4:</a:t>
            </a:r>
            <a:r>
              <a:rPr lang="en-US" sz="2800" b="1" dirty="0">
                <a:solidFill>
                  <a:srgbClr val="FFFF00"/>
                </a:solidFill>
                <a:effectLst/>
              </a:rPr>
              <a:t>   </a:t>
            </a:r>
            <a:r>
              <a:rPr lang="en-US" sz="2400" b="1" dirty="0">
                <a:solidFill>
                  <a:srgbClr val="FFFF00"/>
                </a:solidFill>
                <a:effectLst/>
              </a:rPr>
              <a:t>pH 7.12; pCO2 80; HCO3- 28; pO2 55</a:t>
            </a:r>
          </a:p>
        </p:txBody>
      </p:sp>
      <p:sp>
        <p:nvSpPr>
          <p:cNvPr id="69635" name="Rectangle 3"/>
          <p:cNvSpPr>
            <a:spLocks noGrp="1" noChangeArrowheads="1"/>
          </p:cNvSpPr>
          <p:nvPr>
            <p:ph type="body" idx="1"/>
          </p:nvPr>
        </p:nvSpPr>
        <p:spPr>
          <a:xfrm>
            <a:off x="457200" y="1447800"/>
            <a:ext cx="8229600" cy="5105400"/>
          </a:xfrm>
          <a:ln>
            <a:solidFill>
              <a:schemeClr val="accent1"/>
            </a:solidFill>
          </a:ln>
        </p:spPr>
        <p:txBody>
          <a:bodyPr/>
          <a:lstStyle/>
          <a:p>
            <a:pPr eaLnBrk="1" hangingPunct="1">
              <a:lnSpc>
                <a:spcPct val="80000"/>
              </a:lnSpc>
              <a:buFont typeface="Wingdings" pitchFamily="2" charset="2"/>
              <a:buNone/>
            </a:pPr>
            <a:endParaRPr lang="en-US" sz="2000" b="1" dirty="0">
              <a:solidFill>
                <a:srgbClr val="FF3399"/>
              </a:solidFill>
              <a:effectLst/>
            </a:endParaRPr>
          </a:p>
          <a:p>
            <a:pPr eaLnBrk="1" hangingPunct="1">
              <a:lnSpc>
                <a:spcPct val="80000"/>
              </a:lnSpc>
              <a:buFont typeface="Wingdings" pitchFamily="2" charset="2"/>
              <a:buNone/>
            </a:pPr>
            <a:r>
              <a:rPr lang="en-US" sz="2000" b="1" dirty="0">
                <a:solidFill>
                  <a:srgbClr val="FF3399"/>
                </a:solidFill>
                <a:effectLst/>
              </a:rPr>
              <a:t>Step 1 </a:t>
            </a:r>
            <a:r>
              <a:rPr lang="en-US" sz="2000" b="1" dirty="0">
                <a:effectLst/>
              </a:rPr>
              <a:t>:   pH 7.12:  </a:t>
            </a:r>
            <a:r>
              <a:rPr lang="en-US" sz="2000" b="1" dirty="0">
                <a:solidFill>
                  <a:srgbClr val="FFFF00"/>
                </a:solidFill>
                <a:effectLst/>
              </a:rPr>
              <a:t>Acidemia</a:t>
            </a:r>
          </a:p>
          <a:p>
            <a:pPr eaLnBrk="1" hangingPunct="1">
              <a:lnSpc>
                <a:spcPct val="80000"/>
              </a:lnSpc>
              <a:buFont typeface="Wingdings" pitchFamily="2" charset="2"/>
              <a:buNone/>
            </a:pPr>
            <a:r>
              <a:rPr lang="en-US" sz="2000" b="1" dirty="0">
                <a:effectLst/>
              </a:rPr>
              <a:t>                 high (PCO2, HCO3)  ,                                                          pC02 &gt; 40               </a:t>
            </a:r>
            <a:r>
              <a:rPr lang="en-US" sz="1800" b="1" dirty="0">
                <a:solidFill>
                  <a:srgbClr val="FFFF00"/>
                </a:solidFill>
                <a:effectLst/>
              </a:rPr>
              <a:t>1.  means Primary Respiratory Acidosis</a:t>
            </a:r>
            <a:endParaRPr lang="en-US" sz="2000" b="1" dirty="0">
              <a:solidFill>
                <a:srgbClr val="FFFF00"/>
              </a:solidFill>
              <a:effectLst/>
            </a:endParaRPr>
          </a:p>
          <a:p>
            <a:pPr eaLnBrk="1" hangingPunct="1">
              <a:lnSpc>
                <a:spcPct val="80000"/>
              </a:lnSpc>
              <a:buFont typeface="Wingdings" pitchFamily="2" charset="2"/>
              <a:buNone/>
            </a:pPr>
            <a:endParaRPr lang="en-US" sz="2400" b="1" dirty="0">
              <a:solidFill>
                <a:srgbClr val="FF3399"/>
              </a:solidFill>
              <a:effectLst/>
            </a:endParaRPr>
          </a:p>
          <a:p>
            <a:pPr eaLnBrk="1" hangingPunct="1">
              <a:lnSpc>
                <a:spcPct val="80000"/>
              </a:lnSpc>
              <a:buFont typeface="Wingdings" pitchFamily="2" charset="2"/>
              <a:buNone/>
            </a:pPr>
            <a:r>
              <a:rPr lang="en-US" sz="2000" b="1" dirty="0">
                <a:solidFill>
                  <a:srgbClr val="FF3399"/>
                </a:solidFill>
                <a:effectLst/>
              </a:rPr>
              <a:t>Step 2: </a:t>
            </a:r>
            <a:r>
              <a:rPr lang="en-US" sz="2000" b="1" dirty="0">
                <a:effectLst/>
              </a:rPr>
              <a:t>Simple Vs. Mixed</a:t>
            </a:r>
          </a:p>
          <a:p>
            <a:pPr lvl="1" eaLnBrk="1" hangingPunct="1">
              <a:lnSpc>
                <a:spcPct val="80000"/>
              </a:lnSpc>
            </a:pPr>
            <a:r>
              <a:rPr lang="en-US" sz="1800" b="1" dirty="0">
                <a:effectLst/>
              </a:rPr>
              <a:t>Expected HC03 level: </a:t>
            </a:r>
          </a:p>
          <a:p>
            <a:pPr lvl="2" eaLnBrk="1" hangingPunct="1">
              <a:lnSpc>
                <a:spcPct val="80000"/>
              </a:lnSpc>
            </a:pPr>
            <a:r>
              <a:rPr lang="en-US" sz="1400" b="1" dirty="0">
                <a:effectLst/>
              </a:rPr>
              <a:t>Delta change For each 10 mmHg rise in pC02 = 1 </a:t>
            </a:r>
            <a:r>
              <a:rPr lang="en-US" sz="1400" b="1" dirty="0" err="1">
                <a:effectLst/>
              </a:rPr>
              <a:t>meq</a:t>
            </a:r>
            <a:r>
              <a:rPr lang="en-US" sz="1400" b="1" dirty="0">
                <a:effectLst/>
              </a:rPr>
              <a:t> rise in HCO3</a:t>
            </a:r>
          </a:p>
          <a:p>
            <a:pPr lvl="2" eaLnBrk="1" hangingPunct="1">
              <a:lnSpc>
                <a:spcPct val="80000"/>
              </a:lnSpc>
            </a:pPr>
            <a:r>
              <a:rPr lang="en-US" sz="1400" b="1" dirty="0">
                <a:effectLst/>
              </a:rPr>
              <a:t>Current HCO3   ( 24 + 4 ) = 28</a:t>
            </a:r>
          </a:p>
          <a:p>
            <a:pPr eaLnBrk="1" hangingPunct="1">
              <a:lnSpc>
                <a:spcPct val="80000"/>
              </a:lnSpc>
              <a:buFont typeface="Wingdings" pitchFamily="2" charset="2"/>
              <a:buNone/>
            </a:pPr>
            <a:r>
              <a:rPr lang="en-US" sz="1800" b="1" dirty="0">
                <a:solidFill>
                  <a:srgbClr val="F2EE32"/>
                </a:solidFill>
                <a:effectLst/>
              </a:rPr>
              <a:t>    So This patient has Simple Acute Respiratory Acidosis with Hypoxia</a:t>
            </a:r>
          </a:p>
          <a:p>
            <a:pPr eaLnBrk="1" hangingPunct="1">
              <a:lnSpc>
                <a:spcPct val="80000"/>
              </a:lnSpc>
            </a:pPr>
            <a:endParaRPr lang="en-US" sz="1800" b="1" dirty="0">
              <a:solidFill>
                <a:srgbClr val="FF3399"/>
              </a:solidFill>
              <a:effectLst/>
            </a:endParaRPr>
          </a:p>
          <a:p>
            <a:pPr lvl="1" eaLnBrk="1" hangingPunct="1">
              <a:lnSpc>
                <a:spcPct val="80000"/>
              </a:lnSpc>
            </a:pPr>
            <a:endParaRPr lang="en-US" sz="1600" b="1" dirty="0">
              <a:effectLst/>
            </a:endParaRPr>
          </a:p>
          <a:p>
            <a:pPr eaLnBrk="1" hangingPunct="1">
              <a:lnSpc>
                <a:spcPct val="80000"/>
              </a:lnSpc>
            </a:pPr>
            <a:endParaRPr lang="en-US" sz="1800" b="1" dirty="0">
              <a:solidFill>
                <a:srgbClr val="F2EE32"/>
              </a:solidFill>
              <a:effectLst/>
            </a:endParaRPr>
          </a:p>
          <a:p>
            <a:pPr lvl="1" eaLnBrk="1" hangingPunct="1">
              <a:lnSpc>
                <a:spcPct val="80000"/>
              </a:lnSpc>
            </a:pPr>
            <a:endParaRPr lang="en-US" sz="1600" b="1" dirty="0">
              <a:solidFill>
                <a:srgbClr val="F2EE32"/>
              </a:solidFill>
              <a:effectLst/>
            </a:endParaRPr>
          </a:p>
          <a:p>
            <a:pPr lvl="1" eaLnBrk="1" hangingPunct="1">
              <a:lnSpc>
                <a:spcPct val="80000"/>
              </a:lnSpc>
              <a:buFontTx/>
              <a:buNone/>
            </a:pPr>
            <a:endParaRPr lang="en-US" sz="1600" b="1" dirty="0">
              <a:effectLst/>
            </a:endParaRPr>
          </a:p>
        </p:txBody>
      </p:sp>
    </p:spTree>
  </p:cSld>
  <p:clrMapOvr>
    <a:masterClrMapping/>
  </p:clrMapOvr>
  <p:transition>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277813"/>
            <a:ext cx="8229600" cy="865187"/>
          </a:xfrm>
        </p:spPr>
        <p:txBody>
          <a:bodyPr/>
          <a:lstStyle/>
          <a:p>
            <a:pPr eaLnBrk="1" hangingPunct="1"/>
            <a:r>
              <a:rPr lang="en-US" sz="2800" b="1" dirty="0">
                <a:solidFill>
                  <a:schemeClr val="tx1"/>
                </a:solidFill>
                <a:effectLst/>
              </a:rPr>
              <a:t>Case 4:</a:t>
            </a:r>
            <a:r>
              <a:rPr lang="en-US" sz="2800" b="1" dirty="0">
                <a:solidFill>
                  <a:srgbClr val="FFFF00"/>
                </a:solidFill>
                <a:effectLst/>
              </a:rPr>
              <a:t>   </a:t>
            </a:r>
            <a:r>
              <a:rPr lang="en-US" sz="2400" b="1" dirty="0">
                <a:solidFill>
                  <a:srgbClr val="FFFF00"/>
                </a:solidFill>
                <a:effectLst/>
              </a:rPr>
              <a:t>pH 7.12; pCO2 80; HCO3- 28; pO2 55</a:t>
            </a:r>
          </a:p>
        </p:txBody>
      </p:sp>
      <p:sp>
        <p:nvSpPr>
          <p:cNvPr id="66563" name="Rectangle 3"/>
          <p:cNvSpPr>
            <a:spLocks noGrp="1" noChangeArrowheads="1"/>
          </p:cNvSpPr>
          <p:nvPr>
            <p:ph type="body" idx="1"/>
          </p:nvPr>
        </p:nvSpPr>
        <p:spPr>
          <a:xfrm>
            <a:off x="457200" y="1447800"/>
            <a:ext cx="8229600" cy="5105400"/>
          </a:xfrm>
          <a:ln>
            <a:solidFill>
              <a:schemeClr val="accent1"/>
            </a:solidFill>
          </a:ln>
        </p:spPr>
        <p:txBody>
          <a:bodyPr/>
          <a:lstStyle/>
          <a:p>
            <a:pPr eaLnBrk="1" hangingPunct="1">
              <a:lnSpc>
                <a:spcPct val="80000"/>
              </a:lnSpc>
              <a:buFont typeface="Wingdings" pitchFamily="2" charset="2"/>
              <a:buNone/>
            </a:pPr>
            <a:r>
              <a:rPr lang="en-US" sz="2000" b="1" dirty="0">
                <a:solidFill>
                  <a:srgbClr val="FF3399"/>
                </a:solidFill>
                <a:effectLst/>
              </a:rPr>
              <a:t>Step 1 </a:t>
            </a:r>
            <a:r>
              <a:rPr lang="en-US" sz="2000" b="1" dirty="0">
                <a:effectLst/>
              </a:rPr>
              <a:t>:   pH 7.12:  </a:t>
            </a:r>
            <a:r>
              <a:rPr lang="en-US" sz="2000" b="1" dirty="0">
                <a:solidFill>
                  <a:srgbClr val="FFFF00"/>
                </a:solidFill>
                <a:effectLst/>
              </a:rPr>
              <a:t>Acidemia</a:t>
            </a:r>
          </a:p>
          <a:p>
            <a:pPr eaLnBrk="1" hangingPunct="1">
              <a:lnSpc>
                <a:spcPct val="80000"/>
              </a:lnSpc>
              <a:buFont typeface="Wingdings" pitchFamily="2" charset="2"/>
              <a:buNone/>
            </a:pPr>
            <a:r>
              <a:rPr lang="en-US" sz="2000" b="1" dirty="0">
                <a:effectLst/>
              </a:rPr>
              <a:t>                  pC02 &gt; 40               </a:t>
            </a:r>
            <a:r>
              <a:rPr lang="en-US" sz="1800" b="1" dirty="0">
                <a:solidFill>
                  <a:srgbClr val="FFFF00"/>
                </a:solidFill>
                <a:effectLst/>
              </a:rPr>
              <a:t>1.  means Primary Respiratory Acidosis</a:t>
            </a:r>
            <a:endParaRPr lang="en-US" sz="2000" b="1" dirty="0">
              <a:solidFill>
                <a:srgbClr val="FFFF00"/>
              </a:solidFill>
              <a:effectLst/>
            </a:endParaRPr>
          </a:p>
          <a:p>
            <a:pPr eaLnBrk="1" hangingPunct="1">
              <a:lnSpc>
                <a:spcPct val="80000"/>
              </a:lnSpc>
              <a:buFont typeface="Wingdings" pitchFamily="2" charset="2"/>
              <a:buNone/>
            </a:pPr>
            <a:endParaRPr lang="en-US" sz="1600" b="1" dirty="0">
              <a:solidFill>
                <a:srgbClr val="F2EE32"/>
              </a:solidFill>
              <a:effectLst/>
            </a:endParaRPr>
          </a:p>
          <a:p>
            <a:pPr eaLnBrk="1" hangingPunct="1">
              <a:lnSpc>
                <a:spcPct val="80000"/>
              </a:lnSpc>
              <a:buFont typeface="Wingdings" pitchFamily="2" charset="2"/>
              <a:buNone/>
            </a:pPr>
            <a:r>
              <a:rPr lang="en-US" sz="2000" b="1" dirty="0">
                <a:solidFill>
                  <a:srgbClr val="FF3399"/>
                </a:solidFill>
                <a:effectLst/>
              </a:rPr>
              <a:t>Step 2: </a:t>
            </a:r>
            <a:r>
              <a:rPr lang="en-US" sz="2000" b="1" dirty="0">
                <a:effectLst/>
              </a:rPr>
              <a:t>Simple Vs. Mixed</a:t>
            </a:r>
          </a:p>
          <a:p>
            <a:pPr lvl="1" eaLnBrk="1" hangingPunct="1">
              <a:lnSpc>
                <a:spcPct val="80000"/>
              </a:lnSpc>
            </a:pPr>
            <a:r>
              <a:rPr lang="en-US" sz="1800" b="1" dirty="0">
                <a:effectLst/>
              </a:rPr>
              <a:t>Expected HC03 level: </a:t>
            </a:r>
          </a:p>
          <a:p>
            <a:pPr lvl="2" eaLnBrk="1" hangingPunct="1">
              <a:lnSpc>
                <a:spcPct val="80000"/>
              </a:lnSpc>
            </a:pPr>
            <a:r>
              <a:rPr lang="en-US" sz="1400" b="1" dirty="0">
                <a:effectLst/>
              </a:rPr>
              <a:t>Delta change For each 10 mmHg rise in pC02 = 1 </a:t>
            </a:r>
            <a:r>
              <a:rPr lang="en-US" sz="1400" b="1" dirty="0" err="1">
                <a:effectLst/>
              </a:rPr>
              <a:t>meq</a:t>
            </a:r>
            <a:r>
              <a:rPr lang="en-US" sz="1400" b="1" dirty="0">
                <a:effectLst/>
              </a:rPr>
              <a:t> rise in HCO3</a:t>
            </a:r>
          </a:p>
          <a:p>
            <a:pPr lvl="2" eaLnBrk="1" hangingPunct="1">
              <a:lnSpc>
                <a:spcPct val="80000"/>
              </a:lnSpc>
            </a:pPr>
            <a:r>
              <a:rPr lang="en-US" sz="1400" b="1" dirty="0">
                <a:effectLst/>
              </a:rPr>
              <a:t>So ( 80 – 40 )/ 10 = 4 </a:t>
            </a:r>
            <a:r>
              <a:rPr lang="en-US" sz="1400" b="1" dirty="0" err="1">
                <a:effectLst/>
              </a:rPr>
              <a:t>meq</a:t>
            </a:r>
            <a:r>
              <a:rPr lang="en-US" sz="1400" b="1" dirty="0">
                <a:effectLst/>
              </a:rPr>
              <a:t> rise in HCO3</a:t>
            </a:r>
          </a:p>
          <a:p>
            <a:pPr lvl="2" eaLnBrk="1" hangingPunct="1">
              <a:lnSpc>
                <a:spcPct val="80000"/>
              </a:lnSpc>
            </a:pPr>
            <a:r>
              <a:rPr lang="en-US" sz="1400" b="1" dirty="0">
                <a:effectLst/>
              </a:rPr>
              <a:t>Current HCO3   ( 24 + 4 ) = 28</a:t>
            </a:r>
          </a:p>
          <a:p>
            <a:pPr eaLnBrk="1" hangingPunct="1">
              <a:lnSpc>
                <a:spcPct val="80000"/>
              </a:lnSpc>
            </a:pPr>
            <a:r>
              <a:rPr lang="en-US" sz="1800" b="1" dirty="0">
                <a:solidFill>
                  <a:srgbClr val="F2EE32"/>
                </a:solidFill>
                <a:effectLst/>
              </a:rPr>
              <a:t>So This patient has Simple Acute Respiratory Acidosis with Hypoxia</a:t>
            </a:r>
          </a:p>
          <a:p>
            <a:pPr eaLnBrk="1" hangingPunct="1">
              <a:lnSpc>
                <a:spcPct val="80000"/>
              </a:lnSpc>
            </a:pPr>
            <a:endParaRPr lang="en-US" sz="1800" b="1" dirty="0">
              <a:solidFill>
                <a:srgbClr val="FF3399"/>
              </a:solidFill>
              <a:effectLst/>
            </a:endParaRPr>
          </a:p>
          <a:p>
            <a:pPr eaLnBrk="1" hangingPunct="1">
              <a:lnSpc>
                <a:spcPct val="80000"/>
              </a:lnSpc>
            </a:pPr>
            <a:r>
              <a:rPr lang="en-US" sz="1800" b="1" dirty="0">
                <a:solidFill>
                  <a:srgbClr val="FF3399"/>
                </a:solidFill>
                <a:effectLst/>
              </a:rPr>
              <a:t>Choking while Eating </a:t>
            </a:r>
          </a:p>
          <a:p>
            <a:pPr eaLnBrk="1" hangingPunct="1">
              <a:lnSpc>
                <a:spcPct val="80000"/>
              </a:lnSpc>
            </a:pPr>
            <a:endParaRPr lang="en-US" sz="1800" b="1" dirty="0">
              <a:solidFill>
                <a:srgbClr val="FF3399"/>
              </a:solidFill>
              <a:effectLst/>
            </a:endParaRPr>
          </a:p>
          <a:p>
            <a:pPr eaLnBrk="1" hangingPunct="1">
              <a:lnSpc>
                <a:spcPct val="80000"/>
              </a:lnSpc>
            </a:pPr>
            <a:r>
              <a:rPr lang="en-US" sz="1800" b="1" dirty="0">
                <a:effectLst/>
              </a:rPr>
              <a:t>Prognosis is very good once choking is relieved</a:t>
            </a:r>
          </a:p>
          <a:p>
            <a:pPr lvl="1" eaLnBrk="1" hangingPunct="1">
              <a:lnSpc>
                <a:spcPct val="80000"/>
              </a:lnSpc>
            </a:pPr>
            <a:endParaRPr lang="en-US" sz="1600" b="1" dirty="0">
              <a:effectLst/>
            </a:endParaRPr>
          </a:p>
          <a:p>
            <a:pPr eaLnBrk="1" hangingPunct="1">
              <a:lnSpc>
                <a:spcPct val="80000"/>
              </a:lnSpc>
            </a:pPr>
            <a:endParaRPr lang="en-US" sz="1800" b="1" dirty="0">
              <a:solidFill>
                <a:srgbClr val="F2EE32"/>
              </a:solidFill>
              <a:effectLst/>
            </a:endParaRPr>
          </a:p>
          <a:p>
            <a:pPr lvl="1" eaLnBrk="1" hangingPunct="1">
              <a:lnSpc>
                <a:spcPct val="80000"/>
              </a:lnSpc>
            </a:pPr>
            <a:endParaRPr lang="en-US" sz="1600" b="1" dirty="0">
              <a:solidFill>
                <a:srgbClr val="F2EE32"/>
              </a:solidFill>
              <a:effectLst/>
            </a:endParaRPr>
          </a:p>
          <a:p>
            <a:pPr lvl="1" eaLnBrk="1" hangingPunct="1">
              <a:lnSpc>
                <a:spcPct val="80000"/>
              </a:lnSpc>
              <a:buFontTx/>
              <a:buNone/>
            </a:pPr>
            <a:endParaRPr lang="en-US" sz="1600" b="1" dirty="0">
              <a:effectLst/>
            </a:endParaRPr>
          </a:p>
        </p:txBody>
      </p:sp>
    </p:spTree>
  </p:cSld>
  <p:clrMapOvr>
    <a:masterClrMapping/>
  </p:clrMapOvr>
  <p:transition>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7813"/>
            <a:ext cx="8229600" cy="865187"/>
          </a:xfrm>
        </p:spPr>
        <p:txBody>
          <a:bodyPr/>
          <a:lstStyle/>
          <a:p>
            <a:pPr eaLnBrk="1" hangingPunct="1"/>
            <a:r>
              <a:rPr lang="en-US" sz="2800" b="1" dirty="0">
                <a:solidFill>
                  <a:schemeClr val="tx1"/>
                </a:solidFill>
                <a:effectLst/>
              </a:rPr>
              <a:t>Case 4:</a:t>
            </a:r>
            <a:r>
              <a:rPr lang="en-US" sz="2800" b="1" dirty="0">
                <a:solidFill>
                  <a:srgbClr val="FFFF00"/>
                </a:solidFill>
                <a:effectLst/>
              </a:rPr>
              <a:t>   </a:t>
            </a:r>
            <a:r>
              <a:rPr lang="en-US" sz="2400" b="1" dirty="0">
                <a:solidFill>
                  <a:srgbClr val="FFFF00"/>
                </a:solidFill>
                <a:effectLst/>
              </a:rPr>
              <a:t>pH 7.12; pCO2 80; HCO3- 28; pO2 55</a:t>
            </a:r>
          </a:p>
        </p:txBody>
      </p:sp>
      <p:sp>
        <p:nvSpPr>
          <p:cNvPr id="70659" name="Rectangle 3"/>
          <p:cNvSpPr>
            <a:spLocks noGrp="1" noChangeArrowheads="1"/>
          </p:cNvSpPr>
          <p:nvPr>
            <p:ph type="body" idx="1"/>
          </p:nvPr>
        </p:nvSpPr>
        <p:spPr>
          <a:xfrm>
            <a:off x="457200" y="1447800"/>
            <a:ext cx="8229600" cy="5257800"/>
          </a:xfrm>
          <a:ln>
            <a:solidFill>
              <a:schemeClr val="accent1"/>
            </a:solidFill>
          </a:ln>
        </p:spPr>
        <p:txBody>
          <a:bodyPr/>
          <a:lstStyle/>
          <a:p>
            <a:pPr eaLnBrk="1" hangingPunct="1">
              <a:lnSpc>
                <a:spcPct val="80000"/>
              </a:lnSpc>
              <a:buFont typeface="Wingdings" pitchFamily="2" charset="2"/>
              <a:buNone/>
            </a:pPr>
            <a:r>
              <a:rPr lang="en-US" sz="2000" b="1" dirty="0">
                <a:solidFill>
                  <a:srgbClr val="FF3399"/>
                </a:solidFill>
                <a:effectLst/>
              </a:rPr>
              <a:t>Step 1 </a:t>
            </a:r>
            <a:r>
              <a:rPr lang="en-US" sz="2000" b="1" dirty="0">
                <a:effectLst/>
              </a:rPr>
              <a:t>:   pH 7.12:  </a:t>
            </a:r>
            <a:r>
              <a:rPr lang="en-US" sz="2000" b="1" dirty="0">
                <a:solidFill>
                  <a:srgbClr val="FFFF00"/>
                </a:solidFill>
                <a:effectLst/>
              </a:rPr>
              <a:t>Acidemia</a:t>
            </a:r>
          </a:p>
          <a:p>
            <a:pPr eaLnBrk="1" hangingPunct="1">
              <a:lnSpc>
                <a:spcPct val="80000"/>
              </a:lnSpc>
              <a:buFont typeface="Wingdings" pitchFamily="2" charset="2"/>
              <a:buNone/>
            </a:pPr>
            <a:r>
              <a:rPr lang="en-US" sz="2000" b="1" dirty="0">
                <a:effectLst/>
              </a:rPr>
              <a:t>                  pC02 &gt; 40               </a:t>
            </a:r>
            <a:r>
              <a:rPr lang="en-US" sz="1800" b="1" dirty="0">
                <a:solidFill>
                  <a:srgbClr val="FFFF00"/>
                </a:solidFill>
                <a:effectLst/>
              </a:rPr>
              <a:t>1.  means Primary Respiratory Acidosis</a:t>
            </a:r>
            <a:endParaRPr lang="en-US" sz="2000" b="1" dirty="0">
              <a:solidFill>
                <a:srgbClr val="FFFF00"/>
              </a:solidFill>
              <a:effectLst/>
            </a:endParaRPr>
          </a:p>
          <a:p>
            <a:pPr eaLnBrk="1" hangingPunct="1">
              <a:lnSpc>
                <a:spcPct val="80000"/>
              </a:lnSpc>
              <a:buFont typeface="Wingdings" pitchFamily="2" charset="2"/>
              <a:buNone/>
            </a:pPr>
            <a:endParaRPr lang="en-US" sz="1600" b="1" dirty="0">
              <a:solidFill>
                <a:srgbClr val="F2EE32"/>
              </a:solidFill>
              <a:effectLst/>
            </a:endParaRPr>
          </a:p>
          <a:p>
            <a:pPr eaLnBrk="1" hangingPunct="1">
              <a:lnSpc>
                <a:spcPct val="80000"/>
              </a:lnSpc>
              <a:buFont typeface="Wingdings" pitchFamily="2" charset="2"/>
              <a:buNone/>
            </a:pPr>
            <a:r>
              <a:rPr lang="en-US" sz="2000" b="1" dirty="0">
                <a:solidFill>
                  <a:srgbClr val="FF3399"/>
                </a:solidFill>
                <a:effectLst/>
              </a:rPr>
              <a:t>Step 2: </a:t>
            </a:r>
            <a:r>
              <a:rPr lang="en-US" sz="2000" b="1" dirty="0">
                <a:effectLst/>
              </a:rPr>
              <a:t>Simple Vs. Mixed</a:t>
            </a:r>
          </a:p>
          <a:p>
            <a:pPr lvl="1" eaLnBrk="1" hangingPunct="1">
              <a:lnSpc>
                <a:spcPct val="80000"/>
              </a:lnSpc>
            </a:pPr>
            <a:r>
              <a:rPr lang="en-US" sz="1800" b="1" dirty="0">
                <a:effectLst/>
              </a:rPr>
              <a:t>Expected HC03 level: </a:t>
            </a:r>
          </a:p>
          <a:p>
            <a:pPr lvl="2" eaLnBrk="1" hangingPunct="1">
              <a:lnSpc>
                <a:spcPct val="80000"/>
              </a:lnSpc>
            </a:pPr>
            <a:r>
              <a:rPr lang="en-US" sz="1400" b="1" dirty="0">
                <a:effectLst/>
              </a:rPr>
              <a:t>Delta change For each 10 mmHg rise in pC02 = 1 </a:t>
            </a:r>
            <a:r>
              <a:rPr lang="en-US" sz="1400" b="1" dirty="0" err="1">
                <a:effectLst/>
              </a:rPr>
              <a:t>meq</a:t>
            </a:r>
            <a:r>
              <a:rPr lang="en-US" sz="1400" b="1" dirty="0">
                <a:effectLst/>
              </a:rPr>
              <a:t> rise in HCO3</a:t>
            </a:r>
          </a:p>
          <a:p>
            <a:pPr lvl="2" eaLnBrk="1" hangingPunct="1">
              <a:lnSpc>
                <a:spcPct val="80000"/>
              </a:lnSpc>
            </a:pPr>
            <a:r>
              <a:rPr lang="en-US" sz="1400" b="1" dirty="0">
                <a:effectLst/>
              </a:rPr>
              <a:t>So ( 80 – 40 )/ 10 = 4 </a:t>
            </a:r>
            <a:r>
              <a:rPr lang="en-US" sz="1400" b="1" dirty="0" err="1">
                <a:effectLst/>
              </a:rPr>
              <a:t>meq</a:t>
            </a:r>
            <a:r>
              <a:rPr lang="en-US" sz="1400" b="1" dirty="0">
                <a:effectLst/>
              </a:rPr>
              <a:t> rise in HCO3</a:t>
            </a:r>
          </a:p>
          <a:p>
            <a:pPr lvl="2" eaLnBrk="1" hangingPunct="1">
              <a:lnSpc>
                <a:spcPct val="80000"/>
              </a:lnSpc>
            </a:pPr>
            <a:r>
              <a:rPr lang="en-US" sz="1400" b="1" dirty="0">
                <a:effectLst/>
              </a:rPr>
              <a:t>Current HCO3   ( 24 + 4 ) = 28</a:t>
            </a:r>
          </a:p>
          <a:p>
            <a:pPr eaLnBrk="1" hangingPunct="1">
              <a:lnSpc>
                <a:spcPct val="80000"/>
              </a:lnSpc>
            </a:pPr>
            <a:r>
              <a:rPr lang="en-US" sz="1800" b="1" dirty="0">
                <a:solidFill>
                  <a:srgbClr val="F2EE32"/>
                </a:solidFill>
                <a:effectLst/>
              </a:rPr>
              <a:t>So This patient has Simple Acute Respiratory Acidosis with Hypoxia</a:t>
            </a:r>
          </a:p>
          <a:p>
            <a:pPr eaLnBrk="1" hangingPunct="1">
              <a:lnSpc>
                <a:spcPct val="80000"/>
              </a:lnSpc>
            </a:pPr>
            <a:endParaRPr lang="en-US" sz="1800" b="1" dirty="0">
              <a:solidFill>
                <a:srgbClr val="FF3399"/>
              </a:solidFill>
              <a:effectLst/>
            </a:endParaRPr>
          </a:p>
          <a:p>
            <a:pPr eaLnBrk="1" hangingPunct="1">
              <a:lnSpc>
                <a:spcPct val="80000"/>
              </a:lnSpc>
              <a:buFont typeface="Wingdings" pitchFamily="2" charset="2"/>
              <a:buNone/>
            </a:pPr>
            <a:r>
              <a:rPr lang="en-US" sz="1800" b="1" dirty="0">
                <a:solidFill>
                  <a:srgbClr val="FF3399"/>
                </a:solidFill>
                <a:effectLst/>
              </a:rPr>
              <a:t>			  Diagnosis:  Choking while Eating </a:t>
            </a:r>
          </a:p>
          <a:p>
            <a:pPr eaLnBrk="1" hangingPunct="1">
              <a:lnSpc>
                <a:spcPct val="80000"/>
              </a:lnSpc>
            </a:pPr>
            <a:endParaRPr lang="en-US" sz="1800" b="1" dirty="0">
              <a:solidFill>
                <a:srgbClr val="FF3399"/>
              </a:solidFill>
              <a:effectLst/>
            </a:endParaRPr>
          </a:p>
          <a:p>
            <a:pPr algn="ctr" eaLnBrk="1" hangingPunct="1">
              <a:lnSpc>
                <a:spcPct val="80000"/>
              </a:lnSpc>
            </a:pPr>
            <a:r>
              <a:rPr lang="en-US" sz="2000" b="1" dirty="0">
                <a:effectLst/>
              </a:rPr>
              <a:t>Prognosis is very good once choking is relieved</a:t>
            </a:r>
          </a:p>
          <a:p>
            <a:pPr lvl="1" eaLnBrk="1" hangingPunct="1">
              <a:lnSpc>
                <a:spcPct val="80000"/>
              </a:lnSpc>
            </a:pPr>
            <a:endParaRPr lang="en-US" sz="1600" b="1" dirty="0">
              <a:effectLst/>
            </a:endParaRPr>
          </a:p>
          <a:p>
            <a:pPr eaLnBrk="1" hangingPunct="1">
              <a:lnSpc>
                <a:spcPct val="80000"/>
              </a:lnSpc>
            </a:pPr>
            <a:endParaRPr lang="en-US" sz="1800" b="1" dirty="0">
              <a:solidFill>
                <a:srgbClr val="F2EE32"/>
              </a:solidFill>
              <a:effectLst/>
            </a:endParaRPr>
          </a:p>
          <a:p>
            <a:pPr lvl="1" eaLnBrk="1" hangingPunct="1">
              <a:lnSpc>
                <a:spcPct val="80000"/>
              </a:lnSpc>
            </a:pPr>
            <a:endParaRPr lang="en-US" sz="1600" b="1" dirty="0">
              <a:solidFill>
                <a:srgbClr val="F2EE32"/>
              </a:solidFill>
              <a:effectLst/>
            </a:endParaRPr>
          </a:p>
          <a:p>
            <a:pPr lvl="1" eaLnBrk="1" hangingPunct="1">
              <a:lnSpc>
                <a:spcPct val="80000"/>
              </a:lnSpc>
              <a:buFontTx/>
              <a:buNone/>
            </a:pPr>
            <a:endParaRPr lang="en-US" sz="1600" b="1" dirty="0">
              <a:effectLst/>
            </a:endParaRP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solidFill>
            <a:srgbClr val="00B050"/>
          </a:solidFill>
        </p:spPr>
        <p:txBody>
          <a:bodyPr/>
          <a:lstStyle/>
          <a:p>
            <a:pPr eaLnBrk="1" hangingPunct="1">
              <a:defRPr/>
            </a:pPr>
            <a:r>
              <a:rPr lang="en-US" dirty="0">
                <a:solidFill>
                  <a:srgbClr val="FFFF00"/>
                </a:solidFill>
              </a:rPr>
              <a:t>Henderson Equation</a:t>
            </a:r>
          </a:p>
        </p:txBody>
      </p:sp>
      <p:sp>
        <p:nvSpPr>
          <p:cNvPr id="33795" name="Rectangle 3"/>
          <p:cNvSpPr>
            <a:spLocks noGrp="1" noChangeArrowheads="1"/>
          </p:cNvSpPr>
          <p:nvPr>
            <p:ph type="body" idx="1"/>
          </p:nvPr>
        </p:nvSpPr>
        <p:spPr/>
        <p:txBody>
          <a:bodyPr/>
          <a:lstStyle/>
          <a:p>
            <a:pPr lvl="4" eaLnBrk="1" hangingPunct="1">
              <a:buFont typeface="Wingdings" pitchFamily="2" charset="2"/>
              <a:buNone/>
              <a:defRPr/>
            </a:pPr>
            <a:r>
              <a:rPr lang="en-US" dirty="0"/>
              <a:t>		    </a:t>
            </a:r>
            <a:r>
              <a:rPr lang="en-US" sz="3200" dirty="0"/>
              <a:t>pC02</a:t>
            </a:r>
          </a:p>
          <a:p>
            <a:pPr eaLnBrk="1" hangingPunct="1">
              <a:defRPr/>
            </a:pPr>
            <a:r>
              <a:rPr lang="en-US" dirty="0"/>
              <a:t>[H+]  = k  x    ------------</a:t>
            </a:r>
          </a:p>
          <a:p>
            <a:pPr eaLnBrk="1" hangingPunct="1">
              <a:buFont typeface="Wingdings" pitchFamily="2" charset="2"/>
              <a:buNone/>
              <a:defRPr/>
            </a:pPr>
            <a:r>
              <a:rPr lang="en-US" dirty="0"/>
              <a:t>				  [HCO3-]</a:t>
            </a:r>
          </a:p>
          <a:p>
            <a:pPr eaLnBrk="1" hangingPunct="1">
              <a:buFont typeface="Wingdings" pitchFamily="2" charset="2"/>
              <a:buNone/>
              <a:defRPr/>
            </a:pPr>
            <a:endParaRPr lang="en-US" dirty="0"/>
          </a:p>
          <a:p>
            <a:pPr eaLnBrk="1" hangingPunct="1">
              <a:buFont typeface="Wingdings" pitchFamily="2" charset="2"/>
              <a:buNone/>
              <a:defRPr/>
            </a:pPr>
            <a:r>
              <a:rPr lang="en-US" dirty="0"/>
              <a:t>				   40	</a:t>
            </a:r>
          </a:p>
          <a:p>
            <a:pPr eaLnBrk="1" hangingPunct="1">
              <a:defRPr/>
            </a:pPr>
            <a:r>
              <a:rPr lang="en-US" dirty="0"/>
              <a:t>[H+]  = 24 x    ------  = 40 </a:t>
            </a:r>
            <a:r>
              <a:rPr lang="el-GR" dirty="0"/>
              <a:t>η</a:t>
            </a:r>
            <a:r>
              <a:rPr lang="en-US" dirty="0" err="1"/>
              <a:t>Eq</a:t>
            </a:r>
            <a:r>
              <a:rPr lang="en-US" dirty="0"/>
              <a:t>/L </a:t>
            </a:r>
          </a:p>
          <a:p>
            <a:pPr eaLnBrk="1" hangingPunct="1">
              <a:buFont typeface="Wingdings" pitchFamily="2" charset="2"/>
              <a:buNone/>
              <a:defRPr/>
            </a:pPr>
            <a:r>
              <a:rPr lang="en-US" dirty="0"/>
              <a:t>				   24	 	</a:t>
            </a:r>
          </a:p>
        </p:txBody>
      </p:sp>
    </p:spTree>
  </p:cSld>
  <p:clrMapOvr>
    <a:masterClrMapping/>
  </p:clrMapOvr>
  <p:transition>
    <p:check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2852738"/>
          </a:xfrm>
        </p:spPr>
        <p:txBody>
          <a:bodyPr/>
          <a:lstStyle/>
          <a:p>
            <a:pPr algn="l" eaLnBrk="1" hangingPunct="1">
              <a:defRPr/>
            </a:pPr>
            <a:r>
              <a:rPr lang="en-US" sz="3200" b="1" dirty="0">
                <a:solidFill>
                  <a:srgbClr val="F2EE32"/>
                </a:solidFill>
                <a:latin typeface="Arial Narrow" pitchFamily="34" charset="0"/>
              </a:rPr>
              <a:t> 			      Case No: 5A</a:t>
            </a:r>
            <a:br>
              <a:rPr lang="en-US" sz="2400" b="1" dirty="0">
                <a:solidFill>
                  <a:schemeClr val="tx1"/>
                </a:solidFill>
                <a:latin typeface="Arial Narrow" pitchFamily="34" charset="0"/>
              </a:rPr>
            </a:br>
            <a:r>
              <a:rPr lang="en-US" sz="2000" b="1" dirty="0">
                <a:solidFill>
                  <a:schemeClr val="tx1"/>
                </a:solidFill>
                <a:latin typeface="Arial Narrow" pitchFamily="34" charset="0"/>
              </a:rPr>
              <a:t>A 39-year-old man is evaluated in the emergency department because of severe left flank pain and hematuria after playing softball. The pain is sharp and radiates to the groin. </a:t>
            </a:r>
            <a:r>
              <a:rPr lang="en-US" sz="2000" b="1" dirty="0">
                <a:solidFill>
                  <a:srgbClr val="FFFF00"/>
                </a:solidFill>
                <a:latin typeface="Arial Narrow" pitchFamily="34" charset="0"/>
              </a:rPr>
              <a:t>He vomited eight times before presentation</a:t>
            </a:r>
            <a:r>
              <a:rPr lang="en-US" sz="2000" b="1" dirty="0">
                <a:solidFill>
                  <a:schemeClr val="tx1"/>
                </a:solidFill>
                <a:latin typeface="Arial Narrow" pitchFamily="34" charset="0"/>
              </a:rPr>
              <a:t>. He has a </a:t>
            </a:r>
            <a:r>
              <a:rPr lang="en-US" sz="2000" b="1" dirty="0" err="1">
                <a:solidFill>
                  <a:schemeClr val="tx1"/>
                </a:solidFill>
                <a:latin typeface="Arial Narrow" pitchFamily="34" charset="0"/>
              </a:rPr>
              <a:t>nonobstructing</a:t>
            </a:r>
            <a:r>
              <a:rPr lang="en-US" sz="2000" b="1" dirty="0">
                <a:solidFill>
                  <a:schemeClr val="tx1"/>
                </a:solidFill>
                <a:latin typeface="Arial Narrow" pitchFamily="34" charset="0"/>
              </a:rPr>
              <a:t>, calcium-containing kidney stone at the </a:t>
            </a:r>
            <a:r>
              <a:rPr lang="en-US" sz="2000" b="1" dirty="0" err="1">
                <a:solidFill>
                  <a:schemeClr val="tx1"/>
                </a:solidFill>
                <a:latin typeface="Arial Narrow" pitchFamily="34" charset="0"/>
              </a:rPr>
              <a:t>ureteropelvic</a:t>
            </a:r>
            <a:r>
              <a:rPr lang="en-US" sz="2000" b="1" dirty="0">
                <a:solidFill>
                  <a:schemeClr val="tx1"/>
                </a:solidFill>
                <a:latin typeface="Arial Narrow" pitchFamily="34" charset="0"/>
              </a:rPr>
              <a:t> junction on the left side. </a:t>
            </a:r>
            <a:br>
              <a:rPr lang="en-US" sz="2000" b="1" dirty="0">
                <a:solidFill>
                  <a:schemeClr val="tx1"/>
                </a:solidFill>
                <a:latin typeface="Arial Narrow" pitchFamily="34" charset="0"/>
              </a:rPr>
            </a:br>
            <a:r>
              <a:rPr lang="en-US" sz="2000" b="1" dirty="0">
                <a:solidFill>
                  <a:schemeClr val="tx1"/>
                </a:solidFill>
                <a:latin typeface="Arial Narrow" pitchFamily="34" charset="0"/>
              </a:rPr>
              <a:t>On initial evaluation, his blood pressure was 130/90 mm Hg and pulse rate was 110/min.</a:t>
            </a:r>
            <a:br>
              <a:rPr lang="en-US" sz="2000" b="1" dirty="0">
                <a:solidFill>
                  <a:schemeClr val="tx1"/>
                </a:solidFill>
                <a:latin typeface="Arial Narrow" pitchFamily="34" charset="0"/>
              </a:rPr>
            </a:br>
            <a:br>
              <a:rPr lang="en-US" sz="2000" b="1" dirty="0">
                <a:solidFill>
                  <a:schemeClr val="tx1"/>
                </a:solidFill>
                <a:latin typeface="Arial Narrow" pitchFamily="34" charset="0"/>
              </a:rPr>
            </a:br>
            <a:r>
              <a:rPr lang="en-US" sz="2300" b="1" dirty="0">
                <a:solidFill>
                  <a:srgbClr val="FFFF99"/>
                </a:solidFill>
                <a:latin typeface="Arial Narrow" pitchFamily="34" charset="0"/>
              </a:rPr>
              <a:t>Laboratory Studies:</a:t>
            </a:r>
          </a:p>
        </p:txBody>
      </p:sp>
      <p:sp>
        <p:nvSpPr>
          <p:cNvPr id="26627" name="Rectangle 3"/>
          <p:cNvSpPr>
            <a:spLocks noGrp="1" noChangeArrowheads="1"/>
          </p:cNvSpPr>
          <p:nvPr>
            <p:ph type="body" sz="half" idx="2"/>
          </p:nvPr>
        </p:nvSpPr>
        <p:spPr>
          <a:xfrm>
            <a:off x="0" y="4648200"/>
            <a:ext cx="9144000" cy="2209800"/>
          </a:xfrm>
        </p:spPr>
        <p:txBody>
          <a:bodyPr/>
          <a:lstStyle/>
          <a:p>
            <a:pPr marL="609600" indent="-609600" eaLnBrk="1" hangingPunct="1">
              <a:lnSpc>
                <a:spcPct val="80000"/>
              </a:lnSpc>
              <a:buFont typeface="Wingdings" pitchFamily="2" charset="2"/>
              <a:buNone/>
              <a:defRPr/>
            </a:pPr>
            <a:r>
              <a:rPr lang="en-US" sz="2000" b="1" dirty="0">
                <a:solidFill>
                  <a:srgbClr val="FFFF00"/>
                </a:solidFill>
                <a:latin typeface="Arial Narrow" pitchFamily="34" charset="0"/>
              </a:rPr>
              <a:t>Which of the following best describes this patient's acid-base disorder?</a:t>
            </a:r>
          </a:p>
          <a:p>
            <a:pPr marL="609600" indent="-609600" eaLnBrk="1" hangingPunct="1">
              <a:lnSpc>
                <a:spcPct val="80000"/>
              </a:lnSpc>
              <a:buFont typeface="Wingdings" pitchFamily="2" charset="2"/>
              <a:buNone/>
              <a:defRPr/>
            </a:pPr>
            <a:r>
              <a:rPr lang="en-US" sz="2000" b="1" dirty="0">
                <a:latin typeface="Arial Narrow" pitchFamily="34" charset="0"/>
              </a:rPr>
              <a:t> (A) Metabolic acidosis and respiratory alkalosis </a:t>
            </a:r>
          </a:p>
          <a:p>
            <a:pPr marL="609600" indent="-609600" eaLnBrk="1" hangingPunct="1">
              <a:lnSpc>
                <a:spcPct val="80000"/>
              </a:lnSpc>
              <a:buFont typeface="Wingdings" pitchFamily="2" charset="2"/>
              <a:buNone/>
              <a:defRPr/>
            </a:pPr>
            <a:r>
              <a:rPr lang="en-US" sz="2000" b="1" dirty="0">
                <a:latin typeface="Arial Narrow" pitchFamily="34" charset="0"/>
              </a:rPr>
              <a:t> (B) Metabolic alkalosis</a:t>
            </a:r>
          </a:p>
          <a:p>
            <a:pPr marL="609600" indent="-609600" eaLnBrk="1" hangingPunct="1">
              <a:lnSpc>
                <a:spcPct val="80000"/>
              </a:lnSpc>
              <a:buFont typeface="Wingdings" pitchFamily="2" charset="2"/>
              <a:buNone/>
              <a:defRPr/>
            </a:pPr>
            <a:r>
              <a:rPr lang="en-US" sz="2000" b="1" dirty="0">
                <a:latin typeface="Arial Narrow" pitchFamily="34" charset="0"/>
              </a:rPr>
              <a:t> (C) Metabolic alkalosis and respiratory acidosis </a:t>
            </a:r>
          </a:p>
          <a:p>
            <a:pPr marL="609600" indent="-609600" eaLnBrk="1" hangingPunct="1">
              <a:lnSpc>
                <a:spcPct val="80000"/>
              </a:lnSpc>
              <a:buFont typeface="Wingdings" pitchFamily="2" charset="2"/>
              <a:buNone/>
              <a:defRPr/>
            </a:pPr>
            <a:r>
              <a:rPr lang="en-US" sz="2000" b="1" dirty="0">
                <a:latin typeface="Arial Narrow" pitchFamily="34" charset="0"/>
              </a:rPr>
              <a:t> (D) Metabolic and respiratory alkalosis </a:t>
            </a:r>
          </a:p>
          <a:p>
            <a:pPr marL="609600" indent="-609600" eaLnBrk="1" hangingPunct="1">
              <a:lnSpc>
                <a:spcPct val="80000"/>
              </a:lnSpc>
              <a:buFont typeface="Wingdings" pitchFamily="2" charset="2"/>
              <a:buNone/>
              <a:defRPr/>
            </a:pPr>
            <a:r>
              <a:rPr lang="en-US" sz="2000" b="1" dirty="0">
                <a:latin typeface="Arial Narrow" pitchFamily="34" charset="0"/>
              </a:rPr>
              <a:t> (E) Respiratory alkalosis</a:t>
            </a:r>
          </a:p>
        </p:txBody>
      </p:sp>
      <p:graphicFrame>
        <p:nvGraphicFramePr>
          <p:cNvPr id="26628" name="Group 4"/>
          <p:cNvGraphicFramePr>
            <a:graphicFrameLocks noGrp="1"/>
          </p:cNvGraphicFramePr>
          <p:nvPr>
            <p:ph sz="half" idx="1"/>
          </p:nvPr>
        </p:nvGraphicFramePr>
        <p:xfrm>
          <a:off x="304800" y="3200400"/>
          <a:ext cx="8610600" cy="1241425"/>
        </p:xfrm>
        <a:graphic>
          <a:graphicData uri="http://schemas.openxmlformats.org/drawingml/2006/table">
            <a:tbl>
              <a:tblPr/>
              <a:tblGrid>
                <a:gridCol w="3874770">
                  <a:extLst>
                    <a:ext uri="{9D8B030D-6E8A-4147-A177-3AD203B41FA5}">
                      <a16:colId xmlns:a16="http://schemas.microsoft.com/office/drawing/2014/main" val="20000"/>
                    </a:ext>
                  </a:extLst>
                </a:gridCol>
                <a:gridCol w="4735830">
                  <a:extLst>
                    <a:ext uri="{9D8B030D-6E8A-4147-A177-3AD203B41FA5}">
                      <a16:colId xmlns:a16="http://schemas.microsoft.com/office/drawing/2014/main" val="20001"/>
                    </a:ext>
                  </a:extLst>
                </a:gridCol>
              </a:tblGrid>
              <a:tr h="1241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sodium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141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potassium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4.0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chloride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100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endPar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bicarbonate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34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Arterial blood gases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pH, 7.61; PCO2, 36 mm Hg  </a:t>
                      </a: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endPar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check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solidFill>
            <a:srgbClr val="00B050"/>
          </a:solidFill>
        </p:spPr>
        <p:txBody>
          <a:bodyPr/>
          <a:lstStyle/>
          <a:p>
            <a:pPr eaLnBrk="1" hangingPunct="1">
              <a:defRPr/>
            </a:pPr>
            <a:r>
              <a:rPr lang="en-US" sz="3200" b="1" dirty="0">
                <a:solidFill>
                  <a:srgbClr val="F2EE32"/>
                </a:solidFill>
              </a:rPr>
              <a:t>Case 5 A : PH=7.61; HCO3 = 34; PC02=36</a:t>
            </a:r>
            <a:endParaRPr lang="en-US" sz="3200" b="1" dirty="0">
              <a:solidFill>
                <a:srgbClr val="F6E50A"/>
              </a:solidFill>
            </a:endParaRPr>
          </a:p>
        </p:txBody>
      </p:sp>
      <p:sp>
        <p:nvSpPr>
          <p:cNvPr id="28675" name="Rectangle 3"/>
          <p:cNvSpPr>
            <a:spLocks noGrp="1" noChangeArrowheads="1"/>
          </p:cNvSpPr>
          <p:nvPr>
            <p:ph type="body" idx="1"/>
          </p:nvPr>
        </p:nvSpPr>
        <p:spPr>
          <a:xfrm>
            <a:off x="152400" y="1600200"/>
            <a:ext cx="8839200" cy="4530725"/>
          </a:xfrm>
        </p:spPr>
        <p:txBody>
          <a:bodyPr/>
          <a:lstStyle/>
          <a:p>
            <a:pPr eaLnBrk="1" hangingPunct="1">
              <a:lnSpc>
                <a:spcPct val="80000"/>
              </a:lnSpc>
              <a:defRPr/>
            </a:pPr>
            <a:endParaRPr lang="en-US" sz="1800" dirty="0">
              <a:sym typeface="Wingdings" pitchFamily="2" charset="2"/>
            </a:endParaRPr>
          </a:p>
          <a:p>
            <a:pPr eaLnBrk="1" hangingPunct="1">
              <a:lnSpc>
                <a:spcPct val="80000"/>
              </a:lnSpc>
              <a:defRPr/>
            </a:pPr>
            <a:endParaRPr lang="en-US" sz="1800" dirty="0">
              <a:sym typeface="Wingdings" pitchFamily="2" charset="2"/>
            </a:endParaRPr>
          </a:p>
          <a:p>
            <a:pPr eaLnBrk="1" hangingPunct="1">
              <a:lnSpc>
                <a:spcPct val="80000"/>
              </a:lnSpc>
              <a:buFont typeface="Wingdings" pitchFamily="2" charset="2"/>
              <a:buNone/>
              <a:defRPr/>
            </a:pPr>
            <a:r>
              <a:rPr lang="en-US" sz="2000" b="1" dirty="0">
                <a:solidFill>
                  <a:srgbClr val="FF3399"/>
                </a:solidFill>
                <a:sym typeface="Wingdings" pitchFamily="2" charset="2"/>
              </a:rPr>
              <a:t>Step 1: </a:t>
            </a:r>
            <a:r>
              <a:rPr lang="en-US" sz="1800" dirty="0">
                <a:sym typeface="Wingdings" pitchFamily="2" charset="2"/>
              </a:rPr>
              <a:t>Primary Process is Loss of Acid; in this patient this is due to Vomiting</a:t>
            </a:r>
          </a:p>
          <a:p>
            <a:pPr eaLnBrk="1" hangingPunct="1">
              <a:lnSpc>
                <a:spcPct val="80000"/>
              </a:lnSpc>
              <a:buFont typeface="Wingdings" pitchFamily="2" charset="2"/>
              <a:buNone/>
              <a:defRPr/>
            </a:pPr>
            <a:r>
              <a:rPr lang="en-US" sz="1800" dirty="0">
                <a:sym typeface="Wingdings" pitchFamily="2" charset="2"/>
              </a:rPr>
              <a:t>		                 High PH , HIGH PCO2 , HIGH HCO3</a:t>
            </a:r>
            <a:r>
              <a:rPr lang="en-US" sz="1800" b="1" dirty="0">
                <a:sym typeface="Wingdings" pitchFamily="2" charset="2"/>
              </a:rPr>
              <a:t>			         </a:t>
            </a:r>
          </a:p>
          <a:p>
            <a:pPr eaLnBrk="1" hangingPunct="1">
              <a:lnSpc>
                <a:spcPct val="80000"/>
              </a:lnSpc>
              <a:buFont typeface="Wingdings" pitchFamily="2" charset="2"/>
              <a:buNone/>
              <a:defRPr/>
            </a:pPr>
            <a:r>
              <a:rPr lang="en-US" sz="1800" b="1" dirty="0">
                <a:sym typeface="Wingdings" pitchFamily="2" charset="2"/>
              </a:rPr>
              <a:t>				 </a:t>
            </a:r>
          </a:p>
          <a:p>
            <a:pPr eaLnBrk="1" hangingPunct="1">
              <a:lnSpc>
                <a:spcPct val="80000"/>
              </a:lnSpc>
              <a:buFont typeface="Wingdings" pitchFamily="2" charset="2"/>
              <a:buNone/>
              <a:defRPr/>
            </a:pPr>
            <a:endParaRPr lang="en-US" sz="1800" b="1" dirty="0">
              <a:sym typeface="Wingdings" pitchFamily="2" charset="2"/>
            </a:endParaRPr>
          </a:p>
          <a:p>
            <a:pPr algn="ctr" eaLnBrk="1" hangingPunct="1">
              <a:lnSpc>
                <a:spcPct val="80000"/>
              </a:lnSpc>
              <a:buFont typeface="Wingdings" pitchFamily="2" charset="2"/>
              <a:buNone/>
              <a:defRPr/>
            </a:pPr>
            <a:r>
              <a:rPr lang="en-US" sz="1800" b="1" dirty="0">
                <a:sym typeface="Wingdings" pitchFamily="2" charset="2"/>
              </a:rPr>
              <a:t>METABOLIC ALKALOSIS</a:t>
            </a:r>
            <a:endParaRPr lang="en-US" sz="1800" dirty="0">
              <a:solidFill>
                <a:srgbClr val="FFFF00"/>
              </a:solidFill>
            </a:endParaRPr>
          </a:p>
          <a:p>
            <a:pPr lvl="1" eaLnBrk="1" hangingPunct="1">
              <a:lnSpc>
                <a:spcPct val="80000"/>
              </a:lnSpc>
              <a:buFontTx/>
              <a:buNone/>
              <a:defRPr/>
            </a:pPr>
            <a:endParaRPr lang="en-US" sz="1800" b="1" dirty="0">
              <a:solidFill>
                <a:srgbClr val="F2EE32"/>
              </a:solidFill>
            </a:endParaRPr>
          </a:p>
        </p:txBody>
      </p:sp>
    </p:spTree>
  </p:cSld>
  <p:clrMapOvr>
    <a:masterClrMapping/>
  </p:clrMapOvr>
  <p:transition>
    <p:check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solidFill>
            <a:srgbClr val="00B050"/>
          </a:solidFill>
        </p:spPr>
        <p:txBody>
          <a:bodyPr/>
          <a:lstStyle/>
          <a:p>
            <a:pPr eaLnBrk="1" hangingPunct="1">
              <a:defRPr/>
            </a:pPr>
            <a:r>
              <a:rPr lang="en-US" sz="3200" b="1" dirty="0">
                <a:solidFill>
                  <a:srgbClr val="F2EE32"/>
                </a:solidFill>
              </a:rPr>
              <a:t>Case 5 A : PH=7.61; HCO3 = 34; PC02=36</a:t>
            </a:r>
            <a:endParaRPr lang="en-US" sz="3200" b="1" dirty="0">
              <a:solidFill>
                <a:srgbClr val="F6E50A"/>
              </a:solidFill>
            </a:endParaRPr>
          </a:p>
        </p:txBody>
      </p:sp>
      <p:sp>
        <p:nvSpPr>
          <p:cNvPr id="28675" name="Rectangle 3"/>
          <p:cNvSpPr>
            <a:spLocks noGrp="1" noChangeArrowheads="1"/>
          </p:cNvSpPr>
          <p:nvPr>
            <p:ph type="body" idx="1"/>
          </p:nvPr>
        </p:nvSpPr>
        <p:spPr>
          <a:xfrm>
            <a:off x="152400" y="1600200"/>
            <a:ext cx="8839200" cy="4530725"/>
          </a:xfrm>
        </p:spPr>
        <p:txBody>
          <a:bodyPr/>
          <a:lstStyle/>
          <a:p>
            <a:pPr eaLnBrk="1" hangingPunct="1">
              <a:lnSpc>
                <a:spcPct val="80000"/>
              </a:lnSpc>
              <a:defRPr/>
            </a:pPr>
            <a:endParaRPr lang="en-US" sz="1800" dirty="0">
              <a:sym typeface="Wingdings" pitchFamily="2" charset="2"/>
            </a:endParaRPr>
          </a:p>
          <a:p>
            <a:pPr eaLnBrk="1" hangingPunct="1">
              <a:lnSpc>
                <a:spcPct val="80000"/>
              </a:lnSpc>
              <a:buFont typeface="Wingdings" pitchFamily="2" charset="2"/>
              <a:buNone/>
              <a:defRPr/>
            </a:pPr>
            <a:r>
              <a:rPr lang="en-US" sz="2000" b="1" dirty="0">
                <a:solidFill>
                  <a:srgbClr val="FF3399"/>
                </a:solidFill>
                <a:sym typeface="Wingdings" pitchFamily="2" charset="2"/>
              </a:rPr>
              <a:t>Step 1: </a:t>
            </a:r>
            <a:r>
              <a:rPr lang="en-US" sz="1800" dirty="0">
                <a:sym typeface="Wingdings" pitchFamily="2" charset="2"/>
              </a:rPr>
              <a:t>Primary Process is Loss of Acid; in this patient this is due to Vomiting</a:t>
            </a:r>
          </a:p>
          <a:p>
            <a:pPr eaLnBrk="1" hangingPunct="1">
              <a:lnSpc>
                <a:spcPct val="80000"/>
              </a:lnSpc>
              <a:buFont typeface="Wingdings" pitchFamily="2" charset="2"/>
              <a:buNone/>
              <a:defRPr/>
            </a:pPr>
            <a:r>
              <a:rPr lang="en-US" sz="1800" dirty="0">
                <a:sym typeface="Wingdings" pitchFamily="2" charset="2"/>
              </a:rPr>
              <a:t>		                 HC03 </a:t>
            </a:r>
            <a:r>
              <a:rPr lang="en-US" sz="1800" dirty="0"/>
              <a:t> to 34  ( 34 – 24 ) = 10 Meq/L</a:t>
            </a:r>
          </a:p>
          <a:p>
            <a:pPr eaLnBrk="1" hangingPunct="1">
              <a:lnSpc>
                <a:spcPct val="80000"/>
              </a:lnSpc>
              <a:buFont typeface="Wingdings" pitchFamily="2" charset="2"/>
              <a:buNone/>
              <a:defRPr/>
            </a:pPr>
            <a:r>
              <a:rPr lang="en-US" sz="1800" b="1" dirty="0">
                <a:sym typeface="Wingdings" pitchFamily="2" charset="2"/>
              </a:rPr>
              <a:t>			        				</a:t>
            </a:r>
            <a:r>
              <a:rPr lang="en-US" sz="1800" b="1" dirty="0">
                <a:solidFill>
                  <a:srgbClr val="FFFF00"/>
                </a:solidFill>
                <a:sym typeface="Wingdings" pitchFamily="2" charset="2"/>
              </a:rPr>
              <a:t> 1.  Metabolic Alkalosis</a:t>
            </a:r>
            <a:endParaRPr lang="en-US" sz="1800" dirty="0">
              <a:solidFill>
                <a:srgbClr val="FFFF00"/>
              </a:solidFill>
            </a:endParaRPr>
          </a:p>
          <a:p>
            <a:pPr eaLnBrk="1" hangingPunct="1">
              <a:lnSpc>
                <a:spcPct val="80000"/>
              </a:lnSpc>
              <a:buFont typeface="Wingdings" pitchFamily="2" charset="2"/>
              <a:buNone/>
              <a:defRPr/>
            </a:pPr>
            <a:r>
              <a:rPr lang="en-US" sz="2000" b="1" dirty="0">
                <a:solidFill>
                  <a:srgbClr val="FF3399"/>
                </a:solidFill>
              </a:rPr>
              <a:t>Step 2:  </a:t>
            </a:r>
            <a:r>
              <a:rPr lang="en-US" sz="1800" dirty="0"/>
              <a:t>Simple Vs. Mixed </a:t>
            </a:r>
          </a:p>
          <a:p>
            <a:pPr lvl="1" eaLnBrk="1" hangingPunct="1">
              <a:lnSpc>
                <a:spcPct val="80000"/>
              </a:lnSpc>
              <a:defRPr/>
            </a:pPr>
            <a:r>
              <a:rPr lang="en-US" sz="1600" dirty="0"/>
              <a:t>Expected </a:t>
            </a:r>
            <a:r>
              <a:rPr lang="en-US" sz="1600" dirty="0">
                <a:solidFill>
                  <a:srgbClr val="FFFF00"/>
                </a:solidFill>
                <a:sym typeface="Wingdings" pitchFamily="2" charset="2"/>
              </a:rPr>
              <a:t></a:t>
            </a:r>
            <a:r>
              <a:rPr lang="en-US" sz="1600" dirty="0"/>
              <a:t> PC02 in this patient = 10 x 0.7  </a:t>
            </a:r>
            <a:r>
              <a:rPr lang="en-US" sz="1800" b="1" dirty="0">
                <a:solidFill>
                  <a:schemeClr val="hlink"/>
                </a:solidFill>
              </a:rPr>
              <a:t>( </a:t>
            </a:r>
            <a:r>
              <a:rPr lang="en-US" sz="1800" b="1" dirty="0" err="1">
                <a:solidFill>
                  <a:schemeClr val="hlink"/>
                </a:solidFill>
              </a:rPr>
              <a:t>Hypoventilating</a:t>
            </a:r>
            <a:r>
              <a:rPr lang="en-US" sz="1800" b="1" dirty="0">
                <a:solidFill>
                  <a:schemeClr val="hlink"/>
                </a:solidFill>
              </a:rPr>
              <a:t> )</a:t>
            </a:r>
          </a:p>
          <a:p>
            <a:pPr lvl="1" eaLnBrk="1" hangingPunct="1">
              <a:lnSpc>
                <a:spcPct val="80000"/>
              </a:lnSpc>
              <a:buFontTx/>
              <a:buNone/>
              <a:defRPr/>
            </a:pPr>
            <a:r>
              <a:rPr lang="en-US" sz="1600" dirty="0"/>
              <a:t>		       			 = 7 mmHg</a:t>
            </a:r>
          </a:p>
          <a:p>
            <a:pPr lvl="1" eaLnBrk="1" hangingPunct="1">
              <a:lnSpc>
                <a:spcPct val="80000"/>
              </a:lnSpc>
              <a:buFontTx/>
              <a:buNone/>
              <a:defRPr/>
            </a:pPr>
            <a:r>
              <a:rPr lang="en-US" sz="1600" dirty="0"/>
              <a:t>					 = 40 + 7 = 47 mmHg</a:t>
            </a:r>
          </a:p>
          <a:p>
            <a:pPr lvl="1" eaLnBrk="1" hangingPunct="1">
              <a:lnSpc>
                <a:spcPct val="80000"/>
              </a:lnSpc>
              <a:buFontTx/>
              <a:buNone/>
              <a:defRPr/>
            </a:pPr>
            <a:r>
              <a:rPr lang="en-US" sz="1800" b="1" i="1" dirty="0">
                <a:solidFill>
                  <a:schemeClr val="hlink"/>
                </a:solidFill>
              </a:rPr>
              <a:t>			       Current PC02 level is 36 mmHg</a:t>
            </a:r>
          </a:p>
          <a:p>
            <a:pPr eaLnBrk="1" hangingPunct="1">
              <a:lnSpc>
                <a:spcPct val="80000"/>
              </a:lnSpc>
              <a:buFont typeface="Wingdings" pitchFamily="2" charset="2"/>
              <a:buNone/>
              <a:defRPr/>
            </a:pPr>
            <a:r>
              <a:rPr lang="en-US" sz="1800" b="1" dirty="0"/>
              <a:t>		This means the patient is Hyperventilating instead of </a:t>
            </a:r>
            <a:r>
              <a:rPr lang="en-US" sz="1800" b="1" dirty="0" err="1"/>
              <a:t>Hypoventilating</a:t>
            </a:r>
            <a:r>
              <a:rPr lang="en-US" sz="1800" dirty="0"/>
              <a:t> 						</a:t>
            </a:r>
          </a:p>
          <a:p>
            <a:pPr eaLnBrk="1" hangingPunct="1">
              <a:lnSpc>
                <a:spcPct val="80000"/>
              </a:lnSpc>
              <a:buFont typeface="Wingdings" pitchFamily="2" charset="2"/>
              <a:buNone/>
              <a:defRPr/>
            </a:pPr>
            <a:r>
              <a:rPr lang="en-US" sz="1800" dirty="0"/>
              <a:t>							    </a:t>
            </a:r>
            <a:r>
              <a:rPr lang="en-US" sz="1800" dirty="0">
                <a:solidFill>
                  <a:srgbClr val="FFFF00"/>
                </a:solidFill>
              </a:rPr>
              <a:t>2. </a:t>
            </a:r>
            <a:r>
              <a:rPr lang="en-US" sz="1800" b="1" dirty="0">
                <a:solidFill>
                  <a:srgbClr val="FFFF00"/>
                </a:solidFill>
              </a:rPr>
              <a:t>Respiratory Alkalosis</a:t>
            </a:r>
            <a:endParaRPr lang="en-US" sz="1400" b="1" dirty="0">
              <a:solidFill>
                <a:srgbClr val="FFFF00"/>
              </a:solidFill>
            </a:endParaRPr>
          </a:p>
          <a:p>
            <a:pPr eaLnBrk="1" hangingPunct="1">
              <a:lnSpc>
                <a:spcPct val="80000"/>
              </a:lnSpc>
              <a:buFont typeface="Wingdings" pitchFamily="2" charset="2"/>
              <a:buNone/>
              <a:defRPr/>
            </a:pPr>
            <a:endParaRPr lang="en-US" sz="1800" dirty="0"/>
          </a:p>
          <a:p>
            <a:pPr eaLnBrk="1" hangingPunct="1">
              <a:lnSpc>
                <a:spcPct val="80000"/>
              </a:lnSpc>
              <a:buFont typeface="Wingdings" pitchFamily="2" charset="2"/>
              <a:buNone/>
              <a:defRPr/>
            </a:pPr>
            <a:endParaRPr lang="en-US" sz="1800" b="1" dirty="0">
              <a:solidFill>
                <a:srgbClr val="F2EE32"/>
              </a:solidFill>
            </a:endParaRPr>
          </a:p>
          <a:p>
            <a:pPr lvl="1" eaLnBrk="1" hangingPunct="1">
              <a:lnSpc>
                <a:spcPct val="80000"/>
              </a:lnSpc>
              <a:buFontTx/>
              <a:buNone/>
              <a:defRPr/>
            </a:pPr>
            <a:endParaRPr lang="en-US" sz="1800" b="1" dirty="0">
              <a:solidFill>
                <a:srgbClr val="F2EE32"/>
              </a:solidFill>
            </a:endParaRPr>
          </a:p>
        </p:txBody>
      </p:sp>
    </p:spTree>
  </p:cSld>
  <p:clrMapOvr>
    <a:masterClrMapping/>
  </p:clrMapOvr>
  <p:transition>
    <p:check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solidFill>
            <a:srgbClr val="00B050"/>
          </a:solidFill>
        </p:spPr>
        <p:txBody>
          <a:bodyPr/>
          <a:lstStyle/>
          <a:p>
            <a:pPr eaLnBrk="1" hangingPunct="1">
              <a:defRPr/>
            </a:pPr>
            <a:r>
              <a:rPr lang="en-US" sz="3200" b="1" dirty="0">
                <a:solidFill>
                  <a:srgbClr val="F2EE32"/>
                </a:solidFill>
              </a:rPr>
              <a:t>Case 5 A : PH=7.61; HCO3 = 34; PC02=36</a:t>
            </a:r>
            <a:endParaRPr lang="en-US" sz="3200" b="1" dirty="0">
              <a:solidFill>
                <a:srgbClr val="F6E50A"/>
              </a:solidFill>
            </a:endParaRPr>
          </a:p>
        </p:txBody>
      </p:sp>
      <p:sp>
        <p:nvSpPr>
          <p:cNvPr id="28675" name="Rectangle 3"/>
          <p:cNvSpPr>
            <a:spLocks noGrp="1" noChangeArrowheads="1"/>
          </p:cNvSpPr>
          <p:nvPr>
            <p:ph type="body" idx="1"/>
          </p:nvPr>
        </p:nvSpPr>
        <p:spPr>
          <a:xfrm>
            <a:off x="152400" y="1219200"/>
            <a:ext cx="8839200" cy="5257800"/>
          </a:xfrm>
        </p:spPr>
        <p:txBody>
          <a:bodyPr/>
          <a:lstStyle/>
          <a:p>
            <a:pPr eaLnBrk="1" hangingPunct="1">
              <a:lnSpc>
                <a:spcPct val="80000"/>
              </a:lnSpc>
              <a:defRPr/>
            </a:pPr>
            <a:endParaRPr lang="en-US" sz="1800" dirty="0">
              <a:sym typeface="Wingdings" pitchFamily="2" charset="2"/>
            </a:endParaRPr>
          </a:p>
          <a:p>
            <a:pPr eaLnBrk="1" hangingPunct="1">
              <a:lnSpc>
                <a:spcPct val="80000"/>
              </a:lnSpc>
              <a:buFont typeface="Wingdings" pitchFamily="2" charset="2"/>
              <a:buNone/>
              <a:defRPr/>
            </a:pPr>
            <a:r>
              <a:rPr lang="en-US" sz="2000" b="1" dirty="0">
                <a:solidFill>
                  <a:srgbClr val="FF3399"/>
                </a:solidFill>
                <a:sym typeface="Wingdings" pitchFamily="2" charset="2"/>
              </a:rPr>
              <a:t>Step 1: </a:t>
            </a:r>
            <a:r>
              <a:rPr lang="en-US" sz="1800" dirty="0">
                <a:sym typeface="Wingdings" pitchFamily="2" charset="2"/>
              </a:rPr>
              <a:t>Primary Process is Loss of Acid; in this patient this is due to Vomiting</a:t>
            </a:r>
          </a:p>
          <a:p>
            <a:pPr eaLnBrk="1" hangingPunct="1">
              <a:lnSpc>
                <a:spcPct val="80000"/>
              </a:lnSpc>
              <a:buFont typeface="Wingdings" pitchFamily="2" charset="2"/>
              <a:buNone/>
              <a:defRPr/>
            </a:pPr>
            <a:r>
              <a:rPr lang="en-US" sz="1800" dirty="0">
                <a:sym typeface="Wingdings" pitchFamily="2" charset="2"/>
              </a:rPr>
              <a:t>		                 HC03 </a:t>
            </a:r>
            <a:r>
              <a:rPr lang="en-US" sz="1800" dirty="0"/>
              <a:t> to 34  ( 34 – 24 ) = 10 Meq/L</a:t>
            </a:r>
          </a:p>
          <a:p>
            <a:pPr eaLnBrk="1" hangingPunct="1">
              <a:lnSpc>
                <a:spcPct val="80000"/>
              </a:lnSpc>
              <a:buFont typeface="Wingdings" pitchFamily="2" charset="2"/>
              <a:buNone/>
              <a:defRPr/>
            </a:pPr>
            <a:r>
              <a:rPr lang="en-US" sz="1800" b="1" dirty="0">
                <a:sym typeface="Wingdings" pitchFamily="2" charset="2"/>
              </a:rPr>
              <a:t>			        				</a:t>
            </a:r>
            <a:r>
              <a:rPr lang="en-US" sz="1800" b="1" dirty="0">
                <a:solidFill>
                  <a:srgbClr val="FFFF00"/>
                </a:solidFill>
                <a:sym typeface="Wingdings" pitchFamily="2" charset="2"/>
              </a:rPr>
              <a:t> 1.  Metabolic Alkalosis</a:t>
            </a:r>
            <a:endParaRPr lang="en-US" sz="1800" dirty="0">
              <a:solidFill>
                <a:srgbClr val="FFFF00"/>
              </a:solidFill>
            </a:endParaRPr>
          </a:p>
          <a:p>
            <a:pPr eaLnBrk="1" hangingPunct="1">
              <a:lnSpc>
                <a:spcPct val="80000"/>
              </a:lnSpc>
              <a:buFont typeface="Wingdings" pitchFamily="2" charset="2"/>
              <a:buNone/>
              <a:defRPr/>
            </a:pPr>
            <a:r>
              <a:rPr lang="en-US" sz="2000" b="1" dirty="0">
                <a:solidFill>
                  <a:srgbClr val="FF3399"/>
                </a:solidFill>
              </a:rPr>
              <a:t>Step 2:  </a:t>
            </a:r>
            <a:r>
              <a:rPr lang="en-US" sz="1800" dirty="0"/>
              <a:t>Simple Vs. Mixed </a:t>
            </a:r>
          </a:p>
          <a:p>
            <a:pPr lvl="1" eaLnBrk="1" hangingPunct="1">
              <a:lnSpc>
                <a:spcPct val="80000"/>
              </a:lnSpc>
              <a:defRPr/>
            </a:pPr>
            <a:r>
              <a:rPr lang="en-US" sz="1600" dirty="0"/>
              <a:t>Expected </a:t>
            </a:r>
            <a:r>
              <a:rPr lang="en-US" sz="1600" dirty="0">
                <a:solidFill>
                  <a:srgbClr val="FFFF00"/>
                </a:solidFill>
                <a:sym typeface="Wingdings" pitchFamily="2" charset="2"/>
              </a:rPr>
              <a:t></a:t>
            </a:r>
            <a:r>
              <a:rPr lang="en-US" sz="1600" dirty="0"/>
              <a:t> PC02 in this patient = 10 x 0.7  </a:t>
            </a:r>
            <a:r>
              <a:rPr lang="en-US" sz="1800" b="1" dirty="0">
                <a:solidFill>
                  <a:schemeClr val="hlink"/>
                </a:solidFill>
              </a:rPr>
              <a:t>( </a:t>
            </a:r>
            <a:r>
              <a:rPr lang="en-US" sz="1800" b="1" dirty="0" err="1">
                <a:solidFill>
                  <a:schemeClr val="hlink"/>
                </a:solidFill>
              </a:rPr>
              <a:t>Hypoventilating</a:t>
            </a:r>
            <a:r>
              <a:rPr lang="en-US" sz="1800" b="1" dirty="0">
                <a:solidFill>
                  <a:schemeClr val="hlink"/>
                </a:solidFill>
              </a:rPr>
              <a:t> )</a:t>
            </a:r>
          </a:p>
          <a:p>
            <a:pPr lvl="1" eaLnBrk="1" hangingPunct="1">
              <a:lnSpc>
                <a:spcPct val="80000"/>
              </a:lnSpc>
              <a:buFontTx/>
              <a:buNone/>
              <a:defRPr/>
            </a:pPr>
            <a:r>
              <a:rPr lang="en-US" sz="1600" dirty="0"/>
              <a:t>		       			 = 7 mmHg</a:t>
            </a:r>
          </a:p>
          <a:p>
            <a:pPr lvl="1" eaLnBrk="1" hangingPunct="1">
              <a:lnSpc>
                <a:spcPct val="80000"/>
              </a:lnSpc>
              <a:buFontTx/>
              <a:buNone/>
              <a:defRPr/>
            </a:pPr>
            <a:r>
              <a:rPr lang="en-US" sz="1600" dirty="0"/>
              <a:t>					 = 40 + 7 = 47 mmHg</a:t>
            </a:r>
          </a:p>
          <a:p>
            <a:pPr lvl="1" eaLnBrk="1" hangingPunct="1">
              <a:lnSpc>
                <a:spcPct val="80000"/>
              </a:lnSpc>
              <a:buFontTx/>
              <a:buNone/>
              <a:defRPr/>
            </a:pPr>
            <a:r>
              <a:rPr lang="en-US" sz="1800" b="1" i="1" dirty="0">
                <a:solidFill>
                  <a:schemeClr val="hlink"/>
                </a:solidFill>
              </a:rPr>
              <a:t>			       Current PC02 level is 36 mmHg</a:t>
            </a:r>
          </a:p>
          <a:p>
            <a:pPr eaLnBrk="1" hangingPunct="1">
              <a:lnSpc>
                <a:spcPct val="80000"/>
              </a:lnSpc>
              <a:buFont typeface="Wingdings" pitchFamily="2" charset="2"/>
              <a:buNone/>
              <a:defRPr/>
            </a:pPr>
            <a:r>
              <a:rPr lang="en-US" sz="1800" b="1" dirty="0"/>
              <a:t>		This means the patient is Hyperventilating instead of </a:t>
            </a:r>
            <a:r>
              <a:rPr lang="en-US" sz="1800" b="1" dirty="0" err="1"/>
              <a:t>Hypoventilating</a:t>
            </a:r>
            <a:r>
              <a:rPr lang="en-US" sz="1800" dirty="0"/>
              <a:t> 						</a:t>
            </a:r>
          </a:p>
          <a:p>
            <a:pPr eaLnBrk="1" hangingPunct="1">
              <a:lnSpc>
                <a:spcPct val="80000"/>
              </a:lnSpc>
              <a:buFont typeface="Wingdings" pitchFamily="2" charset="2"/>
              <a:buNone/>
              <a:defRPr/>
            </a:pPr>
            <a:r>
              <a:rPr lang="en-US" sz="1800" dirty="0"/>
              <a:t>							    </a:t>
            </a:r>
            <a:r>
              <a:rPr lang="en-US" sz="1800" dirty="0">
                <a:solidFill>
                  <a:srgbClr val="FFFF00"/>
                </a:solidFill>
              </a:rPr>
              <a:t>2. </a:t>
            </a:r>
            <a:r>
              <a:rPr lang="en-US" sz="1800" b="1" dirty="0">
                <a:solidFill>
                  <a:srgbClr val="FFFF00"/>
                </a:solidFill>
              </a:rPr>
              <a:t>Respiratory Alkalosis</a:t>
            </a:r>
            <a:endParaRPr lang="en-US" sz="1800" dirty="0"/>
          </a:p>
          <a:p>
            <a:pPr eaLnBrk="1" hangingPunct="1">
              <a:lnSpc>
                <a:spcPct val="80000"/>
              </a:lnSpc>
              <a:buFont typeface="Wingdings" pitchFamily="2" charset="2"/>
              <a:buNone/>
              <a:defRPr/>
            </a:pPr>
            <a:endParaRPr lang="en-US" sz="1800" dirty="0"/>
          </a:p>
          <a:p>
            <a:pPr eaLnBrk="1" hangingPunct="1">
              <a:lnSpc>
                <a:spcPct val="80000"/>
              </a:lnSpc>
              <a:buFont typeface="Wingdings" pitchFamily="2" charset="2"/>
              <a:buNone/>
              <a:defRPr/>
            </a:pPr>
            <a:r>
              <a:rPr lang="en-US" sz="2000" b="1" dirty="0">
                <a:solidFill>
                  <a:srgbClr val="FFFF00"/>
                </a:solidFill>
              </a:rPr>
              <a:t>Diagnosis:    </a:t>
            </a:r>
            <a:r>
              <a:rPr lang="en-US" sz="1800" dirty="0">
                <a:solidFill>
                  <a:schemeClr val="tx2"/>
                </a:solidFill>
              </a:rPr>
              <a:t>Metabolic Alkalosis (Chloride Responsive) due to Vomiting </a:t>
            </a:r>
          </a:p>
          <a:p>
            <a:pPr lvl="2" eaLnBrk="1" hangingPunct="1">
              <a:lnSpc>
                <a:spcPct val="80000"/>
              </a:lnSpc>
              <a:buFont typeface="Wingdings" pitchFamily="2" charset="2"/>
              <a:buNone/>
              <a:defRPr/>
            </a:pPr>
            <a:r>
              <a:rPr lang="en-US" sz="1800" dirty="0">
                <a:solidFill>
                  <a:schemeClr val="tx2"/>
                </a:solidFill>
              </a:rPr>
              <a:t>        		&amp; Respiratory Alkalosis due to Pain</a:t>
            </a:r>
          </a:p>
          <a:p>
            <a:pPr eaLnBrk="1" hangingPunct="1">
              <a:lnSpc>
                <a:spcPct val="80000"/>
              </a:lnSpc>
              <a:buFont typeface="Wingdings" pitchFamily="2" charset="2"/>
              <a:buNone/>
              <a:defRPr/>
            </a:pPr>
            <a:endParaRPr lang="en-US" sz="1800" b="1" dirty="0">
              <a:solidFill>
                <a:srgbClr val="F2EE32"/>
              </a:solidFill>
            </a:endParaRPr>
          </a:p>
          <a:p>
            <a:pPr lvl="1" eaLnBrk="1" hangingPunct="1">
              <a:lnSpc>
                <a:spcPct val="80000"/>
              </a:lnSpc>
              <a:buFontTx/>
              <a:buNone/>
              <a:defRPr/>
            </a:pPr>
            <a:endParaRPr lang="en-US" sz="1800" b="1" dirty="0">
              <a:solidFill>
                <a:srgbClr val="F2EE32"/>
              </a:solidFill>
            </a:endParaRPr>
          </a:p>
        </p:txBody>
      </p:sp>
    </p:spTree>
  </p:cSld>
  <p:clrMapOvr>
    <a:masterClrMapping/>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2852738"/>
          </a:xfrm>
        </p:spPr>
        <p:txBody>
          <a:bodyPr/>
          <a:lstStyle/>
          <a:p>
            <a:pPr algn="l" eaLnBrk="1" hangingPunct="1">
              <a:defRPr/>
            </a:pPr>
            <a:r>
              <a:rPr lang="en-US" sz="2000" b="1" dirty="0">
                <a:solidFill>
                  <a:schemeClr val="tx1"/>
                </a:solidFill>
                <a:latin typeface="Arial Narrow" pitchFamily="34" charset="0"/>
              </a:rPr>
              <a:t>  </a:t>
            </a:r>
            <a:br>
              <a:rPr lang="en-US" sz="2000" b="1" dirty="0">
                <a:solidFill>
                  <a:schemeClr val="tx1"/>
                </a:solidFill>
                <a:latin typeface="Arial Narrow" pitchFamily="34" charset="0"/>
              </a:rPr>
            </a:br>
            <a:r>
              <a:rPr lang="en-US" sz="2000" b="1" dirty="0">
                <a:solidFill>
                  <a:schemeClr val="tx1"/>
                </a:solidFill>
                <a:latin typeface="Arial Narrow" pitchFamily="34" charset="0"/>
              </a:rPr>
              <a:t>				</a:t>
            </a:r>
            <a:r>
              <a:rPr lang="en-US" sz="2800" b="1" dirty="0">
                <a:solidFill>
                  <a:srgbClr val="F2EE32"/>
                </a:solidFill>
                <a:latin typeface="Arial Narrow" pitchFamily="34" charset="0"/>
              </a:rPr>
              <a:t>CASE NO:  5 A</a:t>
            </a:r>
            <a:r>
              <a:rPr lang="en-US" sz="2000" b="1" dirty="0">
                <a:solidFill>
                  <a:schemeClr val="tx1"/>
                </a:solidFill>
                <a:latin typeface="Arial Narrow" pitchFamily="34" charset="0"/>
              </a:rPr>
              <a:t> </a:t>
            </a:r>
            <a:br>
              <a:rPr lang="en-US" sz="2000" b="1" dirty="0">
                <a:solidFill>
                  <a:schemeClr val="tx1"/>
                </a:solidFill>
                <a:latin typeface="Arial Narrow" pitchFamily="34" charset="0"/>
              </a:rPr>
            </a:br>
            <a:r>
              <a:rPr lang="en-US" sz="2000" b="1" dirty="0" err="1">
                <a:solidFill>
                  <a:schemeClr val="tx1"/>
                </a:solidFill>
                <a:latin typeface="Arial Narrow" pitchFamily="34" charset="0"/>
              </a:rPr>
              <a:t>A</a:t>
            </a:r>
            <a:r>
              <a:rPr lang="en-US" sz="2000" b="1" dirty="0">
                <a:solidFill>
                  <a:schemeClr val="tx1"/>
                </a:solidFill>
                <a:latin typeface="Arial Narrow" pitchFamily="34" charset="0"/>
              </a:rPr>
              <a:t> 39-year-old man is evaluated in the emergency department because of severe left flank pain and hematuria after playing softball. The pain is sharp and radiates to the groin. </a:t>
            </a:r>
            <a:r>
              <a:rPr lang="en-US" sz="2000" b="1" dirty="0">
                <a:solidFill>
                  <a:srgbClr val="FFFF00"/>
                </a:solidFill>
                <a:latin typeface="Arial Narrow" pitchFamily="34" charset="0"/>
              </a:rPr>
              <a:t>He vomited eight times before presentation</a:t>
            </a:r>
            <a:r>
              <a:rPr lang="en-US" sz="2000" b="1" dirty="0">
                <a:solidFill>
                  <a:schemeClr val="tx1"/>
                </a:solidFill>
                <a:latin typeface="Arial Narrow" pitchFamily="34" charset="0"/>
              </a:rPr>
              <a:t>. He has a </a:t>
            </a:r>
            <a:r>
              <a:rPr lang="en-US" sz="2000" b="1" dirty="0" err="1">
                <a:solidFill>
                  <a:schemeClr val="tx1"/>
                </a:solidFill>
                <a:latin typeface="Arial Narrow" pitchFamily="34" charset="0"/>
              </a:rPr>
              <a:t>nonobstructing</a:t>
            </a:r>
            <a:r>
              <a:rPr lang="en-US" sz="2000" b="1" dirty="0">
                <a:solidFill>
                  <a:schemeClr val="tx1"/>
                </a:solidFill>
                <a:latin typeface="Arial Narrow" pitchFamily="34" charset="0"/>
              </a:rPr>
              <a:t>, calcium-containing kidney stone at the </a:t>
            </a:r>
            <a:r>
              <a:rPr lang="en-US" sz="2000" b="1" dirty="0" err="1">
                <a:solidFill>
                  <a:schemeClr val="tx1"/>
                </a:solidFill>
                <a:latin typeface="Arial Narrow" pitchFamily="34" charset="0"/>
              </a:rPr>
              <a:t>ureteropelvic</a:t>
            </a:r>
            <a:r>
              <a:rPr lang="en-US" sz="2000" b="1" dirty="0">
                <a:solidFill>
                  <a:schemeClr val="tx1"/>
                </a:solidFill>
                <a:latin typeface="Arial Narrow" pitchFamily="34" charset="0"/>
              </a:rPr>
              <a:t> junction on the left side. </a:t>
            </a:r>
            <a:br>
              <a:rPr lang="en-US" sz="2000" b="1" dirty="0">
                <a:solidFill>
                  <a:schemeClr val="tx1"/>
                </a:solidFill>
                <a:latin typeface="Arial Narrow" pitchFamily="34" charset="0"/>
              </a:rPr>
            </a:br>
            <a:r>
              <a:rPr lang="en-US" sz="2000" b="1" dirty="0">
                <a:solidFill>
                  <a:schemeClr val="tx1"/>
                </a:solidFill>
                <a:latin typeface="Arial Narrow" pitchFamily="34" charset="0"/>
              </a:rPr>
              <a:t>On initial evaluation, his blood pressure was 130/90 mm Hg and pulse rate was 110/min.</a:t>
            </a:r>
            <a:br>
              <a:rPr lang="en-US" sz="2400" b="1" dirty="0">
                <a:solidFill>
                  <a:schemeClr val="tx1"/>
                </a:solidFill>
                <a:latin typeface="Arial Narrow" pitchFamily="34" charset="0"/>
              </a:rPr>
            </a:br>
            <a:r>
              <a:rPr lang="en-US" sz="2300" b="1" dirty="0">
                <a:solidFill>
                  <a:srgbClr val="FFFF99"/>
                </a:solidFill>
                <a:latin typeface="Arial Narrow" pitchFamily="34" charset="0"/>
              </a:rPr>
              <a:t>Laboratory Studies:</a:t>
            </a:r>
          </a:p>
        </p:txBody>
      </p:sp>
      <p:sp>
        <p:nvSpPr>
          <p:cNvPr id="29699" name="Rectangle 3"/>
          <p:cNvSpPr>
            <a:spLocks noGrp="1" noChangeArrowheads="1"/>
          </p:cNvSpPr>
          <p:nvPr>
            <p:ph type="body" sz="half" idx="2"/>
          </p:nvPr>
        </p:nvSpPr>
        <p:spPr>
          <a:xfrm>
            <a:off x="0" y="4581525"/>
            <a:ext cx="9144000" cy="2276475"/>
          </a:xfrm>
        </p:spPr>
        <p:txBody>
          <a:bodyPr/>
          <a:lstStyle/>
          <a:p>
            <a:pPr marL="609600" indent="-609600" eaLnBrk="1" hangingPunct="1">
              <a:lnSpc>
                <a:spcPct val="80000"/>
              </a:lnSpc>
              <a:buFont typeface="Wingdings" pitchFamily="2" charset="2"/>
              <a:buNone/>
              <a:defRPr/>
            </a:pPr>
            <a:r>
              <a:rPr lang="en-US" sz="2000" b="1">
                <a:latin typeface="Arial Narrow" pitchFamily="34" charset="0"/>
              </a:rPr>
              <a:t>Which of the following best describes this patient's acid-base disorder?</a:t>
            </a:r>
          </a:p>
          <a:p>
            <a:pPr marL="609600" indent="-609600" eaLnBrk="1" hangingPunct="1">
              <a:lnSpc>
                <a:spcPct val="80000"/>
              </a:lnSpc>
              <a:buFont typeface="Wingdings" pitchFamily="2" charset="2"/>
              <a:buNone/>
              <a:defRPr/>
            </a:pPr>
            <a:r>
              <a:rPr lang="en-US" sz="2000" b="1">
                <a:latin typeface="Arial Narrow" pitchFamily="34" charset="0"/>
              </a:rPr>
              <a:t> (A) Metabolic acidosis and respiratory alkalosis </a:t>
            </a:r>
          </a:p>
          <a:p>
            <a:pPr marL="609600" indent="-609600" eaLnBrk="1" hangingPunct="1">
              <a:lnSpc>
                <a:spcPct val="80000"/>
              </a:lnSpc>
              <a:buFont typeface="Wingdings" pitchFamily="2" charset="2"/>
              <a:buNone/>
              <a:defRPr/>
            </a:pPr>
            <a:r>
              <a:rPr lang="en-US" sz="2000" b="1">
                <a:latin typeface="Arial Narrow" pitchFamily="34" charset="0"/>
              </a:rPr>
              <a:t> (B) Metabolic alkalosis</a:t>
            </a:r>
          </a:p>
          <a:p>
            <a:pPr marL="609600" indent="-609600" eaLnBrk="1" hangingPunct="1">
              <a:lnSpc>
                <a:spcPct val="80000"/>
              </a:lnSpc>
              <a:buFont typeface="Wingdings" pitchFamily="2" charset="2"/>
              <a:buNone/>
              <a:defRPr/>
            </a:pPr>
            <a:r>
              <a:rPr lang="en-US" sz="2000" b="1">
                <a:latin typeface="Arial Narrow" pitchFamily="34" charset="0"/>
              </a:rPr>
              <a:t> (C) Metabolic alkalosis and respiratory acidosis </a:t>
            </a:r>
          </a:p>
          <a:p>
            <a:pPr marL="609600" indent="-609600" eaLnBrk="1" hangingPunct="1">
              <a:lnSpc>
                <a:spcPct val="80000"/>
              </a:lnSpc>
              <a:buFont typeface="Wingdings" pitchFamily="2" charset="2"/>
              <a:buNone/>
              <a:defRPr/>
            </a:pPr>
            <a:r>
              <a:rPr lang="en-US" sz="2400" b="1">
                <a:solidFill>
                  <a:srgbClr val="FF3399"/>
                </a:solidFill>
                <a:latin typeface="Arial Narrow" pitchFamily="34" charset="0"/>
              </a:rPr>
              <a:t> (D) Metabolic and respiratory alkalosis</a:t>
            </a:r>
            <a:r>
              <a:rPr lang="en-US" sz="2000" b="1">
                <a:solidFill>
                  <a:srgbClr val="FF3399"/>
                </a:solidFill>
                <a:latin typeface="Arial Narrow" pitchFamily="34" charset="0"/>
              </a:rPr>
              <a:t> </a:t>
            </a:r>
          </a:p>
          <a:p>
            <a:pPr marL="609600" indent="-609600" eaLnBrk="1" hangingPunct="1">
              <a:lnSpc>
                <a:spcPct val="80000"/>
              </a:lnSpc>
              <a:buFont typeface="Wingdings" pitchFamily="2" charset="2"/>
              <a:buNone/>
              <a:defRPr/>
            </a:pPr>
            <a:r>
              <a:rPr lang="en-US" sz="2000" b="1">
                <a:latin typeface="Arial Narrow" pitchFamily="34" charset="0"/>
              </a:rPr>
              <a:t> (E) Respiratory alkalosis</a:t>
            </a:r>
          </a:p>
        </p:txBody>
      </p:sp>
      <p:graphicFrame>
        <p:nvGraphicFramePr>
          <p:cNvPr id="29700" name="Group 4"/>
          <p:cNvGraphicFramePr>
            <a:graphicFrameLocks noGrp="1"/>
          </p:cNvGraphicFramePr>
          <p:nvPr>
            <p:ph sz="half" idx="1"/>
          </p:nvPr>
        </p:nvGraphicFramePr>
        <p:xfrm>
          <a:off x="0" y="2998788"/>
          <a:ext cx="9144000" cy="1366838"/>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366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sodium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141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potassium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4.0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chloride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100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bicarbonate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34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Arterial blood gases </a:t>
                      </a:r>
                      <a:r>
                        <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pH, 7.61; PCO2, 36 mm Hg  </a:t>
                      </a: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endPar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2565400"/>
          </a:xfrm>
        </p:spPr>
        <p:txBody>
          <a:bodyPr/>
          <a:lstStyle/>
          <a:p>
            <a:pPr algn="l" eaLnBrk="1" hangingPunct="1">
              <a:defRPr/>
            </a:pPr>
            <a:r>
              <a:rPr lang="en-US" sz="2800" b="1" dirty="0">
                <a:solidFill>
                  <a:srgbClr val="FFFF99"/>
                </a:solidFill>
                <a:latin typeface="Arial Narrow" pitchFamily="34" charset="0"/>
              </a:rPr>
              <a:t>				CASE 5 B -   </a:t>
            </a:r>
            <a:br>
              <a:rPr lang="en-US" sz="2800" b="1" dirty="0">
                <a:solidFill>
                  <a:srgbClr val="FFFF99"/>
                </a:solidFill>
                <a:latin typeface="Arial Narrow" pitchFamily="34" charset="0"/>
              </a:rPr>
            </a:br>
            <a:r>
              <a:rPr lang="en-US" sz="2400" b="1" dirty="0">
                <a:solidFill>
                  <a:schemeClr val="tx1"/>
                </a:solidFill>
                <a:latin typeface="Arial Narrow" pitchFamily="34" charset="0"/>
              </a:rPr>
              <a:t>The preceding patient is given intravenous infusion of 0.9% normal saline at 200 mL/h. Two days later, his flank pain worsens dramatically, but nausea and vomiting have resolved. Blood pressure and pulse rate are unchanged.</a:t>
            </a:r>
            <a:r>
              <a:rPr lang="en-US" sz="2800" b="1" dirty="0">
                <a:solidFill>
                  <a:schemeClr val="tx1"/>
                </a:solidFill>
                <a:latin typeface="Arial Narrow" pitchFamily="34" charset="0"/>
              </a:rPr>
              <a:t> </a:t>
            </a:r>
            <a:br>
              <a:rPr lang="en-US" sz="2800" b="1" dirty="0">
                <a:solidFill>
                  <a:schemeClr val="tx1"/>
                </a:solidFill>
                <a:latin typeface="Arial Narrow" pitchFamily="34" charset="0"/>
              </a:rPr>
            </a:br>
            <a:r>
              <a:rPr lang="en-US" sz="2400" b="1" dirty="0">
                <a:solidFill>
                  <a:srgbClr val="FFFF99"/>
                </a:solidFill>
                <a:latin typeface="Arial Narrow" pitchFamily="34" charset="0"/>
              </a:rPr>
              <a:t>Laboratory Studies:</a:t>
            </a:r>
          </a:p>
        </p:txBody>
      </p:sp>
      <p:sp>
        <p:nvSpPr>
          <p:cNvPr id="30723" name="Rectangle 3"/>
          <p:cNvSpPr>
            <a:spLocks noGrp="1" noChangeArrowheads="1"/>
          </p:cNvSpPr>
          <p:nvPr>
            <p:ph type="body" sz="half" idx="2"/>
          </p:nvPr>
        </p:nvSpPr>
        <p:spPr>
          <a:xfrm>
            <a:off x="0" y="4437063"/>
            <a:ext cx="9144000" cy="2420937"/>
          </a:xfrm>
        </p:spPr>
        <p:txBody>
          <a:bodyPr/>
          <a:lstStyle/>
          <a:p>
            <a:pPr marL="609600" indent="-609600" eaLnBrk="1" hangingPunct="1">
              <a:lnSpc>
                <a:spcPct val="90000"/>
              </a:lnSpc>
              <a:buFont typeface="Wingdings" pitchFamily="2" charset="2"/>
              <a:buNone/>
              <a:defRPr/>
            </a:pPr>
            <a:r>
              <a:rPr lang="en-US" sz="2400" b="1">
                <a:solidFill>
                  <a:srgbClr val="FFFF99"/>
                </a:solidFill>
                <a:latin typeface="Arial Narrow" pitchFamily="34" charset="0"/>
              </a:rPr>
              <a:t>Which of the following best describes his acid-base status?</a:t>
            </a:r>
            <a:endParaRPr lang="en-US" sz="2400">
              <a:solidFill>
                <a:srgbClr val="FFFF99"/>
              </a:solidFill>
              <a:latin typeface="Arial Narrow" pitchFamily="34" charset="0"/>
            </a:endParaRPr>
          </a:p>
          <a:p>
            <a:pPr marL="609600" indent="-609600" eaLnBrk="1" hangingPunct="1">
              <a:lnSpc>
                <a:spcPct val="90000"/>
              </a:lnSpc>
              <a:buFont typeface="Wingdings" pitchFamily="2" charset="2"/>
              <a:buNone/>
              <a:defRPr/>
            </a:pPr>
            <a:r>
              <a:rPr lang="en-US" sz="2400">
                <a:solidFill>
                  <a:srgbClr val="FFFF99"/>
                </a:solidFill>
                <a:latin typeface="Arial Narrow" pitchFamily="34" charset="0"/>
              </a:rPr>
              <a:t> (</a:t>
            </a:r>
            <a:r>
              <a:rPr lang="en-US" sz="2400">
                <a:latin typeface="Arial Narrow" pitchFamily="34" charset="0"/>
              </a:rPr>
              <a:t>A) Metabolic acidosis with respiratory alkalosis</a:t>
            </a:r>
          </a:p>
          <a:p>
            <a:pPr marL="609600" indent="-609600" eaLnBrk="1" hangingPunct="1">
              <a:lnSpc>
                <a:spcPct val="90000"/>
              </a:lnSpc>
              <a:buFont typeface="Wingdings" pitchFamily="2" charset="2"/>
              <a:buNone/>
              <a:defRPr/>
            </a:pPr>
            <a:r>
              <a:rPr lang="en-US" sz="2400">
                <a:latin typeface="Arial Narrow" pitchFamily="34" charset="0"/>
              </a:rPr>
              <a:t> (B) Metabolic alkalosis and respiratory alkalosis</a:t>
            </a:r>
          </a:p>
          <a:p>
            <a:pPr marL="609600" indent="-609600" eaLnBrk="1" hangingPunct="1">
              <a:lnSpc>
                <a:spcPct val="90000"/>
              </a:lnSpc>
              <a:buFont typeface="Wingdings" pitchFamily="2" charset="2"/>
              <a:buNone/>
              <a:defRPr/>
            </a:pPr>
            <a:r>
              <a:rPr lang="en-US" sz="2400">
                <a:latin typeface="Arial Narrow" pitchFamily="34" charset="0"/>
              </a:rPr>
              <a:t> (C) Respiratory acidosis and metabolic alkalosis</a:t>
            </a:r>
          </a:p>
          <a:p>
            <a:pPr marL="609600" indent="-609600" eaLnBrk="1" hangingPunct="1">
              <a:lnSpc>
                <a:spcPct val="90000"/>
              </a:lnSpc>
              <a:buFont typeface="Wingdings" pitchFamily="2" charset="2"/>
              <a:buNone/>
              <a:defRPr/>
            </a:pPr>
            <a:r>
              <a:rPr lang="en-US" sz="2400">
                <a:latin typeface="Arial Narrow" pitchFamily="34" charset="0"/>
              </a:rPr>
              <a:t> (D) Respiratory alkalosis</a:t>
            </a:r>
          </a:p>
        </p:txBody>
      </p:sp>
      <p:graphicFrame>
        <p:nvGraphicFramePr>
          <p:cNvPr id="30732" name="Group 12"/>
          <p:cNvGraphicFramePr>
            <a:graphicFrameLocks noGrp="1"/>
          </p:cNvGraphicFramePr>
          <p:nvPr>
            <p:ph sz="half" idx="1"/>
          </p:nvPr>
        </p:nvGraphicFramePr>
        <p:xfrm>
          <a:off x="0" y="2492375"/>
          <a:ext cx="9144000" cy="1493520"/>
        </p:xfrm>
        <a:graphic>
          <a:graphicData uri="http://schemas.openxmlformats.org/drawingml/2006/table">
            <a:tbl>
              <a:tblPr/>
              <a:tblGrid>
                <a:gridCol w="43434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1441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Blood urea nitrogen </a:t>
                      </a:r>
                      <a:r>
                        <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8 mg/dL</a:t>
                      </a: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creatinine </a:t>
                      </a:r>
                      <a:r>
                        <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0.9 mg/dL</a:t>
                      </a:r>
                      <a:r>
                        <a:rPr kumimoji="0" lang="en-US"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sodium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138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potassium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4.0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chloride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105 meq/L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Serum bicarbonate </a:t>
                      </a:r>
                      <a:r>
                        <a:rPr kumimoji="0" lang="pt-BR"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22 meq/L</a:t>
                      </a:r>
                      <a:r>
                        <a:rPr kumimoji="0" lang="pt-BR" sz="2000" b="1"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2EE32"/>
                          </a:solidFill>
                          <a:effectLst>
                            <a:outerShdw blurRad="38100" dist="38100" dir="2700000" algn="tl">
                              <a:srgbClr val="000000"/>
                            </a:outerShdw>
                          </a:effectLst>
                          <a:latin typeface="Arial Narrow" pitchFamily="34" charset="0"/>
                          <a:cs typeface="Arial" pitchFamily="34" charset="0"/>
                        </a:rPr>
                        <a:t>Arterial blood gases </a:t>
                      </a:r>
                      <a:r>
                        <a:rPr kumimoji="0" lang="en-US" sz="2000" b="0" i="0" u="none" strike="noStrike" cap="none" normalizeH="0" baseline="0">
                          <a:ln>
                            <a:noFill/>
                          </a:ln>
                          <a:solidFill>
                            <a:srgbClr val="F2EE32"/>
                          </a:solidFill>
                          <a:effectLst>
                            <a:outerShdw blurRad="38100" dist="38100" dir="2700000" algn="tl">
                              <a:srgbClr val="000000"/>
                            </a:outerShdw>
                          </a:effectLst>
                          <a:latin typeface="Arial Narrow" pitchFamily="34" charset="0"/>
                          <a:cs typeface="Arial" pitchFamily="34" charset="0"/>
                        </a:rPr>
                        <a:t>pH, 7.48;</a:t>
                      </a:r>
                      <a:r>
                        <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Narrow" pitchFamily="34" charset="0"/>
                          <a:cs typeface="Arial" pitchFamily="34" charset="0"/>
                        </a:rPr>
                        <a:t>PCO2: 30 mm Hg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check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solidFill>
            <a:srgbClr val="00B050"/>
          </a:solidFill>
        </p:spPr>
        <p:txBody>
          <a:bodyPr/>
          <a:lstStyle/>
          <a:p>
            <a:pPr eaLnBrk="1" hangingPunct="1">
              <a:defRPr/>
            </a:pPr>
            <a:r>
              <a:rPr lang="en-US" b="1" dirty="0">
                <a:solidFill>
                  <a:srgbClr val="FFFF00"/>
                </a:solidFill>
              </a:rPr>
              <a:t>Case </a:t>
            </a:r>
            <a:r>
              <a:rPr lang="en-US" sz="3200" b="1" dirty="0">
                <a:solidFill>
                  <a:srgbClr val="FFFF00"/>
                </a:solidFill>
                <a:latin typeface="Arial Narrow" pitchFamily="34" charset="0"/>
              </a:rPr>
              <a:t>5 B</a:t>
            </a:r>
            <a:br>
              <a:rPr lang="pt-BR" sz="2400" b="1" dirty="0">
                <a:latin typeface="Arial Narrow" pitchFamily="34" charset="0"/>
              </a:rPr>
            </a:br>
            <a:r>
              <a:rPr lang="pt-BR" sz="2400" b="1" dirty="0">
                <a:solidFill>
                  <a:srgbClr val="FFFF00"/>
                </a:solidFill>
                <a:latin typeface="Arial Narrow" pitchFamily="34" charset="0"/>
              </a:rPr>
              <a:t>ABGs</a:t>
            </a:r>
            <a:r>
              <a:rPr lang="en-US" sz="2400" b="1" dirty="0">
                <a:solidFill>
                  <a:srgbClr val="FFFF00"/>
                </a:solidFill>
                <a:latin typeface="Arial Narrow" pitchFamily="34" charset="0"/>
              </a:rPr>
              <a:t>:  </a:t>
            </a:r>
            <a:r>
              <a:rPr lang="en-US" sz="2400" dirty="0">
                <a:solidFill>
                  <a:srgbClr val="FFFF00"/>
                </a:solidFill>
                <a:latin typeface="Arial Narrow" pitchFamily="34" charset="0"/>
              </a:rPr>
              <a:t>pH, 7.48; PCO2: 30 mm Hg; HCO3, </a:t>
            </a:r>
            <a:r>
              <a:rPr lang="pt-BR" sz="2400" dirty="0">
                <a:solidFill>
                  <a:srgbClr val="FFFF00"/>
                </a:solidFill>
                <a:latin typeface="Arial Narrow" pitchFamily="34" charset="0"/>
              </a:rPr>
              <a:t>22 meq/L</a:t>
            </a:r>
            <a:r>
              <a:rPr lang="en-US" sz="2400" dirty="0">
                <a:solidFill>
                  <a:srgbClr val="FFFF00"/>
                </a:solidFill>
                <a:latin typeface="Arial Narrow" pitchFamily="34" charset="0"/>
              </a:rPr>
              <a:t> </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en-US" sz="2400" b="1" dirty="0">
              <a:solidFill>
                <a:srgbClr val="FF3399"/>
              </a:solidFill>
              <a:latin typeface="Arial Narrow" pitchFamily="34" charset="0"/>
            </a:endParaRPr>
          </a:p>
          <a:p>
            <a:pPr eaLnBrk="1" hangingPunct="1">
              <a:lnSpc>
                <a:spcPct val="80000"/>
              </a:lnSpc>
              <a:buFont typeface="Wingdings" pitchFamily="2" charset="2"/>
              <a:buNone/>
              <a:defRPr/>
            </a:pPr>
            <a:endParaRPr lang="en-US" sz="2400" b="1" dirty="0">
              <a:solidFill>
                <a:srgbClr val="FF3399"/>
              </a:solidFill>
              <a:latin typeface="Arial Narrow" pitchFamily="34" charset="0"/>
            </a:endParaRPr>
          </a:p>
          <a:p>
            <a:pPr eaLnBrk="1" hangingPunct="1">
              <a:lnSpc>
                <a:spcPct val="80000"/>
              </a:lnSpc>
              <a:buFont typeface="Wingdings" pitchFamily="2" charset="2"/>
              <a:buNone/>
              <a:defRPr/>
            </a:pPr>
            <a:endParaRPr lang="en-US" sz="2400" b="1" dirty="0">
              <a:solidFill>
                <a:srgbClr val="FF3399"/>
              </a:solidFill>
              <a:latin typeface="Arial Narrow" pitchFamily="34" charset="0"/>
            </a:endParaRPr>
          </a:p>
          <a:p>
            <a:pPr eaLnBrk="1" hangingPunct="1">
              <a:lnSpc>
                <a:spcPct val="80000"/>
              </a:lnSpc>
              <a:buFont typeface="Wingdings" pitchFamily="2" charset="2"/>
              <a:buNone/>
              <a:defRPr/>
            </a:pPr>
            <a:r>
              <a:rPr lang="en-US" sz="2400" b="1" dirty="0">
                <a:solidFill>
                  <a:srgbClr val="FF3399"/>
                </a:solidFill>
                <a:latin typeface="Arial Narrow" pitchFamily="34" charset="0"/>
              </a:rPr>
              <a:t>Step 1</a:t>
            </a:r>
            <a:r>
              <a:rPr lang="en-US" sz="2000" b="1" dirty="0">
                <a:latin typeface="Arial Narrow" pitchFamily="34" charset="0"/>
              </a:rPr>
              <a:t>: PH, 7.48</a:t>
            </a:r>
            <a:r>
              <a:rPr lang="en-US" sz="2000" dirty="0">
                <a:latin typeface="Arial Narrow" pitchFamily="34" charset="0"/>
              </a:rPr>
              <a:t>       </a:t>
            </a:r>
            <a:r>
              <a:rPr lang="en-US" sz="2400" b="1" dirty="0" err="1">
                <a:latin typeface="Arial Narrow" pitchFamily="34" charset="0"/>
              </a:rPr>
              <a:t>Alkalemia</a:t>
            </a:r>
            <a:r>
              <a:rPr lang="en-US" sz="2000" dirty="0">
                <a:latin typeface="Arial Narrow" pitchFamily="34" charset="0"/>
              </a:rPr>
              <a:t>       ( </a:t>
            </a:r>
            <a:r>
              <a:rPr lang="en-US" sz="2000" b="1" dirty="0">
                <a:latin typeface="Arial Narrow" pitchFamily="34" charset="0"/>
              </a:rPr>
              <a:t>Respiratory OR Metabolic</a:t>
            </a:r>
            <a:r>
              <a:rPr lang="en-US" sz="2000" dirty="0">
                <a:latin typeface="Arial Narrow" pitchFamily="34" charset="0"/>
              </a:rPr>
              <a:t> )</a:t>
            </a:r>
          </a:p>
          <a:p>
            <a:pPr eaLnBrk="1" hangingPunct="1">
              <a:lnSpc>
                <a:spcPct val="80000"/>
              </a:lnSpc>
              <a:buFont typeface="Wingdings" pitchFamily="2" charset="2"/>
              <a:buNone/>
              <a:defRPr/>
            </a:pPr>
            <a:r>
              <a:rPr lang="en-US" sz="2000" b="1" dirty="0">
                <a:latin typeface="Arial Narrow" pitchFamily="34" charset="0"/>
              </a:rPr>
              <a:t>	         PCO2, 30 mm Hg</a:t>
            </a:r>
            <a:r>
              <a:rPr lang="en-US" sz="2000" dirty="0">
                <a:latin typeface="Arial Narrow" pitchFamily="34" charset="0"/>
              </a:rPr>
              <a:t>                    1.  </a:t>
            </a:r>
            <a:r>
              <a:rPr lang="en-US" sz="2000" b="1" dirty="0">
                <a:solidFill>
                  <a:srgbClr val="F2EE32"/>
                </a:solidFill>
                <a:latin typeface="Arial Narrow" pitchFamily="34" charset="0"/>
              </a:rPr>
              <a:t>Primary Respiratory Alkalosis</a:t>
            </a:r>
            <a:r>
              <a:rPr lang="en-US" sz="2000" dirty="0">
                <a:latin typeface="Arial Narrow" pitchFamily="34" charset="0"/>
              </a:rPr>
              <a:t> </a:t>
            </a:r>
          </a:p>
          <a:p>
            <a:pPr eaLnBrk="1" hangingPunct="1">
              <a:lnSpc>
                <a:spcPct val="80000"/>
              </a:lnSpc>
              <a:buFont typeface="Wingdings" pitchFamily="2" charset="2"/>
              <a:buNone/>
              <a:defRPr/>
            </a:pPr>
            <a:endParaRPr lang="en-US" sz="2400" dirty="0">
              <a:solidFill>
                <a:srgbClr val="FF3399"/>
              </a:solidFill>
            </a:endParaRPr>
          </a:p>
        </p:txBody>
      </p:sp>
    </p:spTree>
  </p:cSld>
  <p:clrMapOvr>
    <a:masterClrMapping/>
  </p:clrMapOvr>
  <p:transition>
    <p:check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solidFill>
            <a:srgbClr val="00B050"/>
          </a:solidFill>
        </p:spPr>
        <p:txBody>
          <a:bodyPr/>
          <a:lstStyle/>
          <a:p>
            <a:pPr eaLnBrk="1" hangingPunct="1">
              <a:defRPr/>
            </a:pPr>
            <a:r>
              <a:rPr lang="en-US" b="1" dirty="0">
                <a:solidFill>
                  <a:srgbClr val="FFFF00"/>
                </a:solidFill>
              </a:rPr>
              <a:t>Case </a:t>
            </a:r>
            <a:r>
              <a:rPr lang="en-US" sz="3200" b="1" dirty="0">
                <a:solidFill>
                  <a:srgbClr val="FFFF00"/>
                </a:solidFill>
                <a:latin typeface="Arial Narrow" pitchFamily="34" charset="0"/>
              </a:rPr>
              <a:t>5 B</a:t>
            </a:r>
            <a:br>
              <a:rPr lang="pt-BR" sz="2400" b="1" dirty="0">
                <a:latin typeface="Arial Narrow" pitchFamily="34" charset="0"/>
              </a:rPr>
            </a:br>
            <a:r>
              <a:rPr lang="pt-BR" sz="2400" b="1" dirty="0">
                <a:solidFill>
                  <a:srgbClr val="FFFF00"/>
                </a:solidFill>
                <a:latin typeface="Arial Narrow" pitchFamily="34" charset="0"/>
              </a:rPr>
              <a:t>ABGs</a:t>
            </a:r>
            <a:r>
              <a:rPr lang="en-US" sz="2400" b="1" dirty="0">
                <a:solidFill>
                  <a:srgbClr val="FFFF00"/>
                </a:solidFill>
                <a:latin typeface="Arial Narrow" pitchFamily="34" charset="0"/>
              </a:rPr>
              <a:t>:  </a:t>
            </a:r>
            <a:r>
              <a:rPr lang="en-US" sz="2400" dirty="0">
                <a:solidFill>
                  <a:srgbClr val="FFFF00"/>
                </a:solidFill>
                <a:latin typeface="Arial Narrow" pitchFamily="34" charset="0"/>
              </a:rPr>
              <a:t>pH, 7.48; PCO2: 30 mm Hg; HCO3, </a:t>
            </a:r>
            <a:r>
              <a:rPr lang="pt-BR" sz="2400" dirty="0">
                <a:solidFill>
                  <a:srgbClr val="FFFF00"/>
                </a:solidFill>
                <a:latin typeface="Arial Narrow" pitchFamily="34" charset="0"/>
              </a:rPr>
              <a:t>22 meq/L</a:t>
            </a:r>
            <a:r>
              <a:rPr lang="en-US" sz="2400" dirty="0">
                <a:solidFill>
                  <a:srgbClr val="FFFF00"/>
                </a:solidFill>
                <a:latin typeface="Arial Narrow" pitchFamily="34" charset="0"/>
              </a:rPr>
              <a:t> </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en-US" sz="2400" b="1" dirty="0">
              <a:solidFill>
                <a:srgbClr val="FF3399"/>
              </a:solidFill>
              <a:latin typeface="Arial Narrow" pitchFamily="34" charset="0"/>
            </a:endParaRPr>
          </a:p>
          <a:p>
            <a:pPr eaLnBrk="1" hangingPunct="1">
              <a:lnSpc>
                <a:spcPct val="80000"/>
              </a:lnSpc>
              <a:buFont typeface="Wingdings" pitchFamily="2" charset="2"/>
              <a:buNone/>
              <a:defRPr/>
            </a:pPr>
            <a:r>
              <a:rPr lang="en-US" sz="2400" b="1" dirty="0">
                <a:solidFill>
                  <a:srgbClr val="FF3399"/>
                </a:solidFill>
                <a:latin typeface="Arial Narrow" pitchFamily="34" charset="0"/>
              </a:rPr>
              <a:t>Step 1</a:t>
            </a:r>
            <a:r>
              <a:rPr lang="en-US" sz="2000" b="1" dirty="0">
                <a:latin typeface="Arial Narrow" pitchFamily="34" charset="0"/>
              </a:rPr>
              <a:t>: PH, 7.48</a:t>
            </a:r>
            <a:r>
              <a:rPr lang="en-US" sz="2000" dirty="0">
                <a:latin typeface="Arial Narrow" pitchFamily="34" charset="0"/>
              </a:rPr>
              <a:t>       </a:t>
            </a:r>
            <a:r>
              <a:rPr lang="en-US" sz="2400" b="1" dirty="0" err="1">
                <a:latin typeface="Arial Narrow" pitchFamily="34" charset="0"/>
              </a:rPr>
              <a:t>Alkalemia</a:t>
            </a:r>
            <a:r>
              <a:rPr lang="en-US" sz="2000" dirty="0">
                <a:latin typeface="Arial Narrow" pitchFamily="34" charset="0"/>
              </a:rPr>
              <a:t>       ( </a:t>
            </a:r>
            <a:r>
              <a:rPr lang="en-US" sz="2000" b="1" dirty="0">
                <a:latin typeface="Arial Narrow" pitchFamily="34" charset="0"/>
              </a:rPr>
              <a:t>Respiratory OR Metabolic</a:t>
            </a:r>
            <a:r>
              <a:rPr lang="en-US" sz="2000" dirty="0">
                <a:latin typeface="Arial Narrow" pitchFamily="34" charset="0"/>
              </a:rPr>
              <a:t> )</a:t>
            </a:r>
          </a:p>
          <a:p>
            <a:pPr eaLnBrk="1" hangingPunct="1">
              <a:lnSpc>
                <a:spcPct val="80000"/>
              </a:lnSpc>
              <a:buFont typeface="Wingdings" pitchFamily="2" charset="2"/>
              <a:buNone/>
              <a:defRPr/>
            </a:pPr>
            <a:r>
              <a:rPr lang="en-US" sz="2000" b="1" dirty="0">
                <a:latin typeface="Arial Narrow" pitchFamily="34" charset="0"/>
              </a:rPr>
              <a:t>	         PCO2, 30 mm Hg</a:t>
            </a:r>
            <a:r>
              <a:rPr lang="en-US" sz="2000" dirty="0">
                <a:latin typeface="Arial Narrow" pitchFamily="34" charset="0"/>
              </a:rPr>
              <a:t>                    1.  </a:t>
            </a:r>
            <a:r>
              <a:rPr lang="en-US" sz="2000" b="1" dirty="0">
                <a:solidFill>
                  <a:srgbClr val="F2EE32"/>
                </a:solidFill>
                <a:latin typeface="Arial Narrow" pitchFamily="34" charset="0"/>
              </a:rPr>
              <a:t>Primary Respiratory Alkalosis</a:t>
            </a:r>
            <a:r>
              <a:rPr lang="en-US" sz="2000" dirty="0">
                <a:latin typeface="Arial Narrow" pitchFamily="34" charset="0"/>
              </a:rPr>
              <a:t> </a:t>
            </a:r>
          </a:p>
          <a:p>
            <a:pPr eaLnBrk="1" hangingPunct="1">
              <a:lnSpc>
                <a:spcPct val="80000"/>
              </a:lnSpc>
              <a:buFont typeface="Wingdings" pitchFamily="2" charset="2"/>
              <a:buNone/>
              <a:defRPr/>
            </a:pPr>
            <a:endParaRPr lang="en-US" sz="2400" dirty="0">
              <a:solidFill>
                <a:srgbClr val="FF3399"/>
              </a:solidFill>
            </a:endParaRPr>
          </a:p>
          <a:p>
            <a:pPr eaLnBrk="1" hangingPunct="1">
              <a:lnSpc>
                <a:spcPct val="80000"/>
              </a:lnSpc>
              <a:buFont typeface="Wingdings" pitchFamily="2" charset="2"/>
              <a:buNone/>
              <a:defRPr/>
            </a:pPr>
            <a:r>
              <a:rPr lang="en-US" sz="2400" dirty="0">
                <a:solidFill>
                  <a:srgbClr val="FF3399"/>
                </a:solidFill>
              </a:rPr>
              <a:t>Step 2: </a:t>
            </a:r>
            <a:r>
              <a:rPr lang="en-US" sz="2400" dirty="0"/>
              <a:t>Simple Or Mixed</a:t>
            </a:r>
          </a:p>
          <a:p>
            <a:pPr eaLnBrk="1" hangingPunct="1">
              <a:lnSpc>
                <a:spcPct val="80000"/>
              </a:lnSpc>
              <a:buFont typeface="Wingdings" pitchFamily="2" charset="2"/>
              <a:buNone/>
              <a:defRPr/>
            </a:pPr>
            <a:r>
              <a:rPr lang="en-US" sz="2400" dirty="0"/>
              <a:t>		  </a:t>
            </a:r>
            <a:r>
              <a:rPr lang="en-US" sz="2000" dirty="0"/>
              <a:t>Expected </a:t>
            </a:r>
            <a:r>
              <a:rPr lang="en-US" sz="2000" dirty="0">
                <a:sym typeface="Wingdings" pitchFamily="2" charset="2"/>
              </a:rPr>
              <a:t></a:t>
            </a:r>
            <a:r>
              <a:rPr lang="en-US" sz="2000" dirty="0"/>
              <a:t> HC03: </a:t>
            </a:r>
            <a:endParaRPr lang="en-US" sz="2400" dirty="0"/>
          </a:p>
          <a:p>
            <a:pPr lvl="1" eaLnBrk="1" hangingPunct="1">
              <a:lnSpc>
                <a:spcPct val="80000"/>
              </a:lnSpc>
              <a:buFontTx/>
              <a:buNone/>
              <a:defRPr/>
            </a:pPr>
            <a:r>
              <a:rPr lang="en-US" sz="2000" dirty="0"/>
              <a:t>For each 10 mmHg </a:t>
            </a:r>
            <a:r>
              <a:rPr lang="en-US" sz="2400" b="1" dirty="0">
                <a:solidFill>
                  <a:srgbClr val="FFFF66"/>
                </a:solidFill>
                <a:sym typeface="Wingdings" pitchFamily="2" charset="2"/>
              </a:rPr>
              <a:t></a:t>
            </a:r>
            <a:r>
              <a:rPr lang="en-US" sz="2000" dirty="0"/>
              <a:t> in PCO2 =  2  meq/L </a:t>
            </a:r>
            <a:r>
              <a:rPr lang="en-US" sz="2400" b="1" dirty="0">
                <a:solidFill>
                  <a:srgbClr val="FFFF00"/>
                </a:solidFill>
                <a:sym typeface="Wingdings" pitchFamily="2" charset="2"/>
              </a:rPr>
              <a:t> in HCO3</a:t>
            </a:r>
            <a:endParaRPr lang="en-US" sz="2000" dirty="0"/>
          </a:p>
          <a:p>
            <a:pPr lvl="1" eaLnBrk="1" hangingPunct="1">
              <a:lnSpc>
                <a:spcPct val="80000"/>
              </a:lnSpc>
              <a:buFontTx/>
              <a:buNone/>
              <a:defRPr/>
            </a:pPr>
            <a:r>
              <a:rPr lang="en-US" sz="2000" dirty="0"/>
              <a:t>So the Expected HC03  = 24 - 2 = 22 meq/L </a:t>
            </a:r>
          </a:p>
          <a:p>
            <a:pPr eaLnBrk="1" hangingPunct="1">
              <a:lnSpc>
                <a:spcPct val="80000"/>
              </a:lnSpc>
              <a:buFont typeface="Wingdings" pitchFamily="2" charset="2"/>
              <a:buNone/>
              <a:defRPr/>
            </a:pPr>
            <a:r>
              <a:rPr lang="en-US" sz="2000" b="1" dirty="0">
                <a:solidFill>
                  <a:srgbClr val="FFFF00"/>
                </a:solidFill>
              </a:rPr>
              <a:t>					2. Simple Respiratory Alkalosis</a:t>
            </a:r>
          </a:p>
        </p:txBody>
      </p:sp>
    </p:spTree>
  </p:cSld>
  <p:clrMapOvr>
    <a:masterClrMapping/>
  </p:clrMapOvr>
  <p:transition>
    <p:check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solidFill>
            <a:srgbClr val="00B050"/>
          </a:solidFill>
        </p:spPr>
        <p:txBody>
          <a:bodyPr/>
          <a:lstStyle/>
          <a:p>
            <a:pPr eaLnBrk="1" hangingPunct="1">
              <a:defRPr/>
            </a:pPr>
            <a:r>
              <a:rPr lang="en-US" b="1" dirty="0">
                <a:solidFill>
                  <a:srgbClr val="FFFF00"/>
                </a:solidFill>
              </a:rPr>
              <a:t>Case </a:t>
            </a:r>
            <a:r>
              <a:rPr lang="en-US" sz="3200" b="1" dirty="0">
                <a:solidFill>
                  <a:srgbClr val="FFFF00"/>
                </a:solidFill>
                <a:latin typeface="Arial Narrow" pitchFamily="34" charset="0"/>
              </a:rPr>
              <a:t>5 B</a:t>
            </a:r>
            <a:br>
              <a:rPr lang="pt-BR" sz="2400" b="1" dirty="0">
                <a:latin typeface="Arial Narrow" pitchFamily="34" charset="0"/>
              </a:rPr>
            </a:br>
            <a:r>
              <a:rPr lang="pt-BR" sz="2400" b="1" dirty="0">
                <a:solidFill>
                  <a:srgbClr val="FFFF00"/>
                </a:solidFill>
                <a:latin typeface="Arial Narrow" pitchFamily="34" charset="0"/>
              </a:rPr>
              <a:t>ABGs</a:t>
            </a:r>
            <a:r>
              <a:rPr lang="en-US" sz="2400" b="1" dirty="0">
                <a:solidFill>
                  <a:srgbClr val="FFFF00"/>
                </a:solidFill>
                <a:latin typeface="Arial Narrow" pitchFamily="34" charset="0"/>
              </a:rPr>
              <a:t>:  </a:t>
            </a:r>
            <a:r>
              <a:rPr lang="en-US" sz="2400" dirty="0">
                <a:solidFill>
                  <a:srgbClr val="FFFF00"/>
                </a:solidFill>
                <a:latin typeface="Arial Narrow" pitchFamily="34" charset="0"/>
              </a:rPr>
              <a:t>pH, 7.48; PCO2: 30 mm Hg; HCO3, </a:t>
            </a:r>
            <a:r>
              <a:rPr lang="pt-BR" sz="2400" dirty="0">
                <a:solidFill>
                  <a:srgbClr val="FFFF00"/>
                </a:solidFill>
                <a:latin typeface="Arial Narrow" pitchFamily="34" charset="0"/>
              </a:rPr>
              <a:t>22 meq/L</a:t>
            </a:r>
            <a:r>
              <a:rPr lang="en-US" sz="2400" dirty="0">
                <a:solidFill>
                  <a:srgbClr val="FFFF00"/>
                </a:solidFill>
                <a:latin typeface="Arial Narrow" pitchFamily="34" charset="0"/>
              </a:rPr>
              <a:t> </a:t>
            </a:r>
          </a:p>
        </p:txBody>
      </p:sp>
      <p:sp>
        <p:nvSpPr>
          <p:cNvPr id="5427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400" b="1" dirty="0">
                <a:solidFill>
                  <a:srgbClr val="FF3399"/>
                </a:solidFill>
                <a:latin typeface="Arial Narrow" pitchFamily="34" charset="0"/>
              </a:rPr>
              <a:t>Step 1</a:t>
            </a:r>
            <a:r>
              <a:rPr lang="en-US" sz="2000" b="1" dirty="0">
                <a:latin typeface="Arial Narrow" pitchFamily="34" charset="0"/>
              </a:rPr>
              <a:t>: PH, 7.48</a:t>
            </a:r>
            <a:r>
              <a:rPr lang="en-US" sz="2000" dirty="0">
                <a:latin typeface="Arial Narrow" pitchFamily="34" charset="0"/>
              </a:rPr>
              <a:t>       </a:t>
            </a:r>
            <a:r>
              <a:rPr lang="en-US" sz="2400" b="1" dirty="0" err="1">
                <a:latin typeface="Arial Narrow" pitchFamily="34" charset="0"/>
              </a:rPr>
              <a:t>Alkalemia</a:t>
            </a:r>
            <a:r>
              <a:rPr lang="en-US" sz="2000" dirty="0">
                <a:latin typeface="Arial Narrow" pitchFamily="34" charset="0"/>
              </a:rPr>
              <a:t>       ( </a:t>
            </a:r>
            <a:r>
              <a:rPr lang="en-US" sz="2000" b="1" dirty="0">
                <a:latin typeface="Arial Narrow" pitchFamily="34" charset="0"/>
              </a:rPr>
              <a:t>Respiratory OR Metabolic</a:t>
            </a:r>
            <a:r>
              <a:rPr lang="en-US" sz="2000" dirty="0">
                <a:latin typeface="Arial Narrow" pitchFamily="34" charset="0"/>
              </a:rPr>
              <a:t> )</a:t>
            </a:r>
          </a:p>
          <a:p>
            <a:pPr eaLnBrk="1" hangingPunct="1">
              <a:lnSpc>
                <a:spcPct val="80000"/>
              </a:lnSpc>
              <a:buFont typeface="Wingdings" pitchFamily="2" charset="2"/>
              <a:buNone/>
              <a:defRPr/>
            </a:pPr>
            <a:r>
              <a:rPr lang="en-US" sz="2000" b="1" dirty="0">
                <a:latin typeface="Arial Narrow" pitchFamily="34" charset="0"/>
              </a:rPr>
              <a:t>	         PCO2, 30 mm Hg</a:t>
            </a:r>
            <a:r>
              <a:rPr lang="en-US" sz="2000" dirty="0">
                <a:latin typeface="Arial Narrow" pitchFamily="34" charset="0"/>
              </a:rPr>
              <a:t>                    1.  </a:t>
            </a:r>
            <a:r>
              <a:rPr lang="en-US" sz="2000" b="1" dirty="0">
                <a:solidFill>
                  <a:srgbClr val="F2EE32"/>
                </a:solidFill>
                <a:latin typeface="Arial Narrow" pitchFamily="34" charset="0"/>
              </a:rPr>
              <a:t>Primary Respiratory Alkalosis</a:t>
            </a:r>
            <a:r>
              <a:rPr lang="en-US" sz="2000" dirty="0">
                <a:latin typeface="Arial Narrow" pitchFamily="34" charset="0"/>
              </a:rPr>
              <a:t> </a:t>
            </a:r>
          </a:p>
          <a:p>
            <a:pPr eaLnBrk="1" hangingPunct="1">
              <a:lnSpc>
                <a:spcPct val="80000"/>
              </a:lnSpc>
              <a:buFont typeface="Wingdings" pitchFamily="2" charset="2"/>
              <a:buNone/>
              <a:defRPr/>
            </a:pPr>
            <a:endParaRPr lang="en-US" sz="2400" dirty="0">
              <a:solidFill>
                <a:srgbClr val="FF3399"/>
              </a:solidFill>
            </a:endParaRPr>
          </a:p>
          <a:p>
            <a:pPr eaLnBrk="1" hangingPunct="1">
              <a:lnSpc>
                <a:spcPct val="80000"/>
              </a:lnSpc>
              <a:buFont typeface="Wingdings" pitchFamily="2" charset="2"/>
              <a:buNone/>
              <a:defRPr/>
            </a:pPr>
            <a:r>
              <a:rPr lang="en-US" sz="2400" dirty="0">
                <a:solidFill>
                  <a:srgbClr val="FF3399"/>
                </a:solidFill>
              </a:rPr>
              <a:t>Step 2: </a:t>
            </a:r>
            <a:r>
              <a:rPr lang="en-US" sz="2400" dirty="0"/>
              <a:t>Simple Or Mixed</a:t>
            </a:r>
          </a:p>
          <a:p>
            <a:pPr eaLnBrk="1" hangingPunct="1">
              <a:lnSpc>
                <a:spcPct val="80000"/>
              </a:lnSpc>
              <a:buFont typeface="Wingdings" pitchFamily="2" charset="2"/>
              <a:buNone/>
              <a:defRPr/>
            </a:pPr>
            <a:r>
              <a:rPr lang="en-US" sz="2400" dirty="0"/>
              <a:t>		  </a:t>
            </a:r>
            <a:r>
              <a:rPr lang="en-US" sz="2000" dirty="0"/>
              <a:t>Expected </a:t>
            </a:r>
            <a:r>
              <a:rPr lang="en-US" sz="2000" dirty="0">
                <a:sym typeface="Wingdings" pitchFamily="2" charset="2"/>
              </a:rPr>
              <a:t></a:t>
            </a:r>
            <a:r>
              <a:rPr lang="en-US" sz="2000" dirty="0"/>
              <a:t> HC03: </a:t>
            </a:r>
            <a:endParaRPr lang="en-US" sz="2400" dirty="0"/>
          </a:p>
          <a:p>
            <a:pPr lvl="1" eaLnBrk="1" hangingPunct="1">
              <a:lnSpc>
                <a:spcPct val="80000"/>
              </a:lnSpc>
              <a:buFontTx/>
              <a:buNone/>
              <a:defRPr/>
            </a:pPr>
            <a:r>
              <a:rPr lang="en-US" sz="2000" dirty="0"/>
              <a:t>For each 10 mmHg </a:t>
            </a:r>
            <a:r>
              <a:rPr lang="en-US" sz="2400" b="1" dirty="0">
                <a:solidFill>
                  <a:srgbClr val="FFFF66"/>
                </a:solidFill>
                <a:sym typeface="Wingdings" pitchFamily="2" charset="2"/>
              </a:rPr>
              <a:t></a:t>
            </a:r>
            <a:r>
              <a:rPr lang="en-US" sz="2000" dirty="0"/>
              <a:t> in PCO2 =  2  meq/L </a:t>
            </a:r>
            <a:r>
              <a:rPr lang="en-US" sz="2400" b="1" dirty="0">
                <a:solidFill>
                  <a:srgbClr val="FFFF00"/>
                </a:solidFill>
                <a:sym typeface="Wingdings" pitchFamily="2" charset="2"/>
              </a:rPr>
              <a:t> in HCO3</a:t>
            </a:r>
            <a:endParaRPr lang="en-US" sz="2000" dirty="0"/>
          </a:p>
          <a:p>
            <a:pPr lvl="1" eaLnBrk="1" hangingPunct="1">
              <a:lnSpc>
                <a:spcPct val="80000"/>
              </a:lnSpc>
              <a:buFontTx/>
              <a:buNone/>
              <a:defRPr/>
            </a:pPr>
            <a:r>
              <a:rPr lang="en-US" sz="2000" dirty="0"/>
              <a:t>So the Expected HC03  = 24 - 2 = 22 meq/L </a:t>
            </a:r>
          </a:p>
          <a:p>
            <a:pPr eaLnBrk="1" hangingPunct="1">
              <a:lnSpc>
                <a:spcPct val="80000"/>
              </a:lnSpc>
              <a:buFont typeface="Wingdings" pitchFamily="2" charset="2"/>
              <a:buNone/>
              <a:defRPr/>
            </a:pPr>
            <a:r>
              <a:rPr lang="en-US" sz="2000" b="1" dirty="0">
                <a:solidFill>
                  <a:srgbClr val="FFFF00"/>
                </a:solidFill>
              </a:rPr>
              <a:t>					2. Simple Respiratory Alkalosis</a:t>
            </a:r>
          </a:p>
          <a:p>
            <a:pPr eaLnBrk="1" hangingPunct="1">
              <a:lnSpc>
                <a:spcPct val="80000"/>
              </a:lnSpc>
              <a:buFont typeface="Wingdings" pitchFamily="2" charset="2"/>
              <a:buNone/>
              <a:defRPr/>
            </a:pPr>
            <a:r>
              <a:rPr lang="en-US" sz="2400" dirty="0"/>
              <a:t>So this patient has </a:t>
            </a:r>
            <a:r>
              <a:rPr lang="en-US" sz="2400" b="1" i="1" dirty="0">
                <a:solidFill>
                  <a:srgbClr val="F2EE32"/>
                </a:solidFill>
              </a:rPr>
              <a:t>Simple Respiratory Alkalosis</a:t>
            </a:r>
            <a:r>
              <a:rPr lang="en-US" sz="2400" dirty="0"/>
              <a:t> due to PAIN of the Renal Colic</a:t>
            </a:r>
          </a:p>
        </p:txBody>
      </p:sp>
    </p:spTree>
  </p:cSld>
  <p:clrMapOvr>
    <a:masterClrMapping/>
  </p:clrMapOvr>
  <p:transition>
    <p:check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solidFill>
            <a:srgbClr val="00B050"/>
          </a:solidFill>
        </p:spPr>
        <p:txBody>
          <a:bodyPr/>
          <a:lstStyle/>
          <a:p>
            <a:pPr eaLnBrk="1" hangingPunct="1">
              <a:defRPr/>
            </a:pPr>
            <a:r>
              <a:rPr lang="en-US" b="1" dirty="0">
                <a:solidFill>
                  <a:srgbClr val="FFFF00"/>
                </a:solidFill>
              </a:rPr>
              <a:t>Case </a:t>
            </a:r>
            <a:r>
              <a:rPr lang="en-US" sz="3200" b="1" dirty="0">
                <a:solidFill>
                  <a:srgbClr val="FFFF00"/>
                </a:solidFill>
                <a:latin typeface="Arial Narrow" pitchFamily="34" charset="0"/>
              </a:rPr>
              <a:t>5 B</a:t>
            </a:r>
            <a:br>
              <a:rPr lang="pt-BR" sz="2400" b="1" dirty="0">
                <a:latin typeface="Arial Narrow" pitchFamily="34" charset="0"/>
              </a:rPr>
            </a:br>
            <a:r>
              <a:rPr lang="pt-BR" sz="2400" b="1" dirty="0">
                <a:solidFill>
                  <a:srgbClr val="FFFF00"/>
                </a:solidFill>
                <a:latin typeface="Arial Narrow" pitchFamily="34" charset="0"/>
              </a:rPr>
              <a:t>ABGs</a:t>
            </a:r>
            <a:r>
              <a:rPr lang="en-US" sz="2400" b="1" dirty="0">
                <a:solidFill>
                  <a:srgbClr val="FFFF00"/>
                </a:solidFill>
                <a:latin typeface="Arial Narrow" pitchFamily="34" charset="0"/>
              </a:rPr>
              <a:t>:  </a:t>
            </a:r>
            <a:r>
              <a:rPr lang="en-US" sz="2400" dirty="0">
                <a:solidFill>
                  <a:srgbClr val="FFFF00"/>
                </a:solidFill>
                <a:latin typeface="Arial Narrow" pitchFamily="34" charset="0"/>
              </a:rPr>
              <a:t>pH, 7.48; PCO2: 30 mm Hg; HCO3, </a:t>
            </a:r>
            <a:r>
              <a:rPr lang="pt-BR" sz="2400" dirty="0">
                <a:solidFill>
                  <a:srgbClr val="FFFF00"/>
                </a:solidFill>
                <a:latin typeface="Arial Narrow" pitchFamily="34" charset="0"/>
              </a:rPr>
              <a:t>22 meq/L</a:t>
            </a:r>
            <a:r>
              <a:rPr lang="en-US" sz="2400" dirty="0">
                <a:solidFill>
                  <a:srgbClr val="FFFF00"/>
                </a:solidFill>
                <a:latin typeface="Arial Narrow" pitchFamily="34" charset="0"/>
              </a:rPr>
              <a:t> </a:t>
            </a:r>
          </a:p>
        </p:txBody>
      </p:sp>
      <p:sp>
        <p:nvSpPr>
          <p:cNvPr id="54275" name="Rectangle 3"/>
          <p:cNvSpPr>
            <a:spLocks noGrp="1" noChangeArrowheads="1"/>
          </p:cNvSpPr>
          <p:nvPr>
            <p:ph type="body" idx="1"/>
          </p:nvPr>
        </p:nvSpPr>
        <p:spPr>
          <a:xfrm>
            <a:off x="457200" y="1600200"/>
            <a:ext cx="8229600" cy="5029200"/>
          </a:xfrm>
        </p:spPr>
        <p:txBody>
          <a:bodyPr/>
          <a:lstStyle/>
          <a:p>
            <a:pPr eaLnBrk="1" hangingPunct="1">
              <a:lnSpc>
                <a:spcPct val="80000"/>
              </a:lnSpc>
              <a:buFont typeface="Wingdings" pitchFamily="2" charset="2"/>
              <a:buNone/>
              <a:defRPr/>
            </a:pPr>
            <a:r>
              <a:rPr lang="en-US" sz="2400" b="1" dirty="0">
                <a:solidFill>
                  <a:srgbClr val="FF3399"/>
                </a:solidFill>
                <a:latin typeface="Arial Narrow" pitchFamily="34" charset="0"/>
              </a:rPr>
              <a:t>Step 1</a:t>
            </a:r>
            <a:r>
              <a:rPr lang="en-US" sz="2000" b="1" dirty="0">
                <a:latin typeface="Arial Narrow" pitchFamily="34" charset="0"/>
              </a:rPr>
              <a:t>: PH, 7.48</a:t>
            </a:r>
            <a:r>
              <a:rPr lang="en-US" sz="2000" dirty="0">
                <a:latin typeface="Arial Narrow" pitchFamily="34" charset="0"/>
              </a:rPr>
              <a:t>       </a:t>
            </a:r>
            <a:r>
              <a:rPr lang="en-US" sz="2400" b="1" dirty="0" err="1">
                <a:latin typeface="Arial Narrow" pitchFamily="34" charset="0"/>
              </a:rPr>
              <a:t>Alkalemia</a:t>
            </a:r>
            <a:r>
              <a:rPr lang="en-US" sz="2000" dirty="0">
                <a:latin typeface="Arial Narrow" pitchFamily="34" charset="0"/>
              </a:rPr>
              <a:t>       ( </a:t>
            </a:r>
            <a:r>
              <a:rPr lang="en-US" sz="2000" b="1" dirty="0">
                <a:latin typeface="Arial Narrow" pitchFamily="34" charset="0"/>
              </a:rPr>
              <a:t>Respiratory OR Metabolic</a:t>
            </a:r>
            <a:r>
              <a:rPr lang="en-US" sz="2000" dirty="0">
                <a:latin typeface="Arial Narrow" pitchFamily="34" charset="0"/>
              </a:rPr>
              <a:t> )</a:t>
            </a:r>
          </a:p>
          <a:p>
            <a:pPr eaLnBrk="1" hangingPunct="1">
              <a:lnSpc>
                <a:spcPct val="80000"/>
              </a:lnSpc>
              <a:buFont typeface="Wingdings" pitchFamily="2" charset="2"/>
              <a:buNone/>
              <a:defRPr/>
            </a:pPr>
            <a:r>
              <a:rPr lang="en-US" sz="2000" b="1" dirty="0">
                <a:latin typeface="Arial Narrow" pitchFamily="34" charset="0"/>
              </a:rPr>
              <a:t>	         PCO2, 30 mm Hg</a:t>
            </a:r>
            <a:r>
              <a:rPr lang="en-US" sz="2000" dirty="0">
                <a:latin typeface="Arial Narrow" pitchFamily="34" charset="0"/>
              </a:rPr>
              <a:t>                    </a:t>
            </a:r>
            <a:r>
              <a:rPr lang="en-US" sz="2000" b="1" dirty="0">
                <a:solidFill>
                  <a:srgbClr val="FFFF00"/>
                </a:solidFill>
                <a:latin typeface="Arial Narrow" pitchFamily="34" charset="0"/>
              </a:rPr>
              <a:t>1.  </a:t>
            </a:r>
            <a:r>
              <a:rPr lang="en-US" sz="2000" b="1" dirty="0">
                <a:solidFill>
                  <a:srgbClr val="F2EE32"/>
                </a:solidFill>
                <a:latin typeface="Arial Narrow" pitchFamily="34" charset="0"/>
              </a:rPr>
              <a:t>Primary Respiratory Alkalosis</a:t>
            </a:r>
            <a:r>
              <a:rPr lang="en-US" sz="2000" dirty="0">
                <a:latin typeface="Arial Narrow" pitchFamily="34" charset="0"/>
              </a:rPr>
              <a:t> </a:t>
            </a:r>
            <a:endParaRPr lang="en-US" sz="2400" dirty="0">
              <a:solidFill>
                <a:srgbClr val="FF3399"/>
              </a:solidFill>
            </a:endParaRPr>
          </a:p>
          <a:p>
            <a:pPr eaLnBrk="1" hangingPunct="1">
              <a:lnSpc>
                <a:spcPct val="80000"/>
              </a:lnSpc>
              <a:buFont typeface="Wingdings" pitchFamily="2" charset="2"/>
              <a:buNone/>
              <a:defRPr/>
            </a:pPr>
            <a:r>
              <a:rPr lang="en-US" sz="2400" dirty="0">
                <a:solidFill>
                  <a:srgbClr val="FF3399"/>
                </a:solidFill>
              </a:rPr>
              <a:t>Step 2: </a:t>
            </a:r>
            <a:r>
              <a:rPr lang="en-US" sz="2400" dirty="0"/>
              <a:t>Simple Or Mixed</a:t>
            </a:r>
          </a:p>
          <a:p>
            <a:pPr eaLnBrk="1" hangingPunct="1">
              <a:lnSpc>
                <a:spcPct val="80000"/>
              </a:lnSpc>
              <a:buFont typeface="Wingdings" pitchFamily="2" charset="2"/>
              <a:buNone/>
              <a:defRPr/>
            </a:pPr>
            <a:r>
              <a:rPr lang="en-US" sz="2400" dirty="0"/>
              <a:t>		  </a:t>
            </a:r>
            <a:r>
              <a:rPr lang="en-US" sz="2000" dirty="0"/>
              <a:t>Expected </a:t>
            </a:r>
            <a:r>
              <a:rPr lang="en-US" sz="2000" dirty="0">
                <a:sym typeface="Wingdings" pitchFamily="2" charset="2"/>
              </a:rPr>
              <a:t></a:t>
            </a:r>
            <a:r>
              <a:rPr lang="en-US" sz="2000" dirty="0"/>
              <a:t> HC03: </a:t>
            </a:r>
            <a:endParaRPr lang="en-US" sz="2400" dirty="0"/>
          </a:p>
          <a:p>
            <a:pPr lvl="1" eaLnBrk="1" hangingPunct="1">
              <a:lnSpc>
                <a:spcPct val="80000"/>
              </a:lnSpc>
              <a:buFontTx/>
              <a:buNone/>
              <a:defRPr/>
            </a:pPr>
            <a:r>
              <a:rPr lang="en-US" sz="2000" dirty="0"/>
              <a:t>For each 10 mmHg </a:t>
            </a:r>
            <a:r>
              <a:rPr lang="en-US" sz="2400" b="1" dirty="0">
                <a:solidFill>
                  <a:srgbClr val="FFFF66"/>
                </a:solidFill>
                <a:sym typeface="Wingdings" pitchFamily="2" charset="2"/>
              </a:rPr>
              <a:t></a:t>
            </a:r>
            <a:r>
              <a:rPr lang="en-US" sz="2000" dirty="0"/>
              <a:t> in PCO2 =  2  meq/L </a:t>
            </a:r>
            <a:r>
              <a:rPr lang="en-US" sz="2400" b="1" dirty="0">
                <a:solidFill>
                  <a:srgbClr val="FFFF00"/>
                </a:solidFill>
                <a:sym typeface="Wingdings" pitchFamily="2" charset="2"/>
              </a:rPr>
              <a:t> in HCO3</a:t>
            </a:r>
            <a:endParaRPr lang="en-US" sz="2000" dirty="0"/>
          </a:p>
          <a:p>
            <a:pPr lvl="1" eaLnBrk="1" hangingPunct="1">
              <a:lnSpc>
                <a:spcPct val="80000"/>
              </a:lnSpc>
              <a:buFontTx/>
              <a:buNone/>
              <a:defRPr/>
            </a:pPr>
            <a:r>
              <a:rPr lang="en-US" sz="2000" dirty="0"/>
              <a:t>So the Expected HC03  = 24 - 2 = 22 meq/L </a:t>
            </a:r>
          </a:p>
          <a:p>
            <a:pPr eaLnBrk="1" hangingPunct="1">
              <a:lnSpc>
                <a:spcPct val="80000"/>
              </a:lnSpc>
              <a:buFont typeface="Wingdings" pitchFamily="2" charset="2"/>
              <a:buNone/>
              <a:defRPr/>
            </a:pPr>
            <a:r>
              <a:rPr lang="en-US" sz="2000" b="1" dirty="0">
                <a:solidFill>
                  <a:srgbClr val="FFFF00"/>
                </a:solidFill>
              </a:rPr>
              <a:t>					2. Simple Respiratory Alkalosis</a:t>
            </a:r>
            <a:endParaRPr lang="en-US" sz="2000" b="1" i="1" dirty="0">
              <a:solidFill>
                <a:srgbClr val="F2EE32"/>
              </a:solidFill>
            </a:endParaRPr>
          </a:p>
          <a:p>
            <a:pPr algn="ctr" eaLnBrk="1" hangingPunct="1">
              <a:lnSpc>
                <a:spcPct val="80000"/>
              </a:lnSpc>
              <a:buFont typeface="Wingdings" pitchFamily="2" charset="2"/>
              <a:buNone/>
              <a:defRPr/>
            </a:pPr>
            <a:r>
              <a:rPr lang="en-US" sz="2000" b="1" i="1" dirty="0">
                <a:solidFill>
                  <a:srgbClr val="F2EE32"/>
                </a:solidFill>
              </a:rPr>
              <a:t>					</a:t>
            </a:r>
            <a:r>
              <a:rPr lang="en-US" sz="2000" dirty="0"/>
              <a:t> due  to PAIN of the Renal Colic</a:t>
            </a:r>
          </a:p>
          <a:p>
            <a:pPr algn="ctr" eaLnBrk="1" hangingPunct="1">
              <a:lnSpc>
                <a:spcPct val="80000"/>
              </a:lnSpc>
              <a:buFont typeface="Wingdings" pitchFamily="2" charset="2"/>
              <a:buNone/>
              <a:defRPr/>
            </a:pPr>
            <a:endParaRPr lang="en-US" sz="2400" dirty="0"/>
          </a:p>
          <a:p>
            <a:pPr algn="ctr" eaLnBrk="1" hangingPunct="1">
              <a:lnSpc>
                <a:spcPct val="80000"/>
              </a:lnSpc>
              <a:defRPr/>
            </a:pPr>
            <a:r>
              <a:rPr lang="en-US" sz="2000" i="1" dirty="0">
                <a:solidFill>
                  <a:srgbClr val="FFFF00"/>
                </a:solidFill>
              </a:rPr>
              <a:t>The Metabolic Alkalosis was treated with 0.9 Saline </a:t>
            </a:r>
          </a:p>
          <a:p>
            <a:pPr algn="ctr" eaLnBrk="1" hangingPunct="1">
              <a:lnSpc>
                <a:spcPct val="80000"/>
              </a:lnSpc>
              <a:buFont typeface="Wingdings" pitchFamily="2" charset="2"/>
              <a:buNone/>
              <a:defRPr/>
            </a:pPr>
            <a:r>
              <a:rPr lang="en-US" sz="2000" i="1" dirty="0">
                <a:solidFill>
                  <a:srgbClr val="FFFF00"/>
                </a:solidFill>
              </a:rPr>
              <a:t>    ( Chloride Responsive Metabolic Alkalosis due to VOMITING )</a:t>
            </a: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solidFill>
            <a:srgbClr val="00B050"/>
          </a:solidFill>
        </p:spPr>
        <p:txBody>
          <a:bodyPr/>
          <a:lstStyle/>
          <a:p>
            <a:pPr eaLnBrk="1" hangingPunct="1">
              <a:defRPr/>
            </a:pPr>
            <a:r>
              <a:rPr lang="en-US" dirty="0">
                <a:solidFill>
                  <a:srgbClr val="FFFF00"/>
                </a:solidFill>
              </a:rPr>
              <a:t>Acid Base Disorders</a:t>
            </a:r>
          </a:p>
        </p:txBody>
      </p:sp>
      <p:graphicFrame>
        <p:nvGraphicFramePr>
          <p:cNvPr id="14339" name="Group 3"/>
          <p:cNvGraphicFramePr>
            <a:graphicFrameLocks noGrp="1"/>
          </p:cNvGraphicFramePr>
          <p:nvPr>
            <p:ph idx="1"/>
          </p:nvPr>
        </p:nvGraphicFramePr>
        <p:xfrm>
          <a:off x="468313" y="1447800"/>
          <a:ext cx="8229600" cy="4396428"/>
        </p:xfrm>
        <a:graphic>
          <a:graphicData uri="http://schemas.openxmlformats.org/drawingml/2006/table">
            <a:tbl>
              <a:tblPr/>
              <a:tblGrid>
                <a:gridCol w="2243137">
                  <a:extLst>
                    <a:ext uri="{9D8B030D-6E8A-4147-A177-3AD203B41FA5}">
                      <a16:colId xmlns:a16="http://schemas.microsoft.com/office/drawing/2014/main" val="20000"/>
                    </a:ext>
                  </a:extLst>
                </a:gridCol>
                <a:gridCol w="1049338">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7">
                  <a:extLst>
                    <a:ext uri="{9D8B030D-6E8A-4147-A177-3AD203B41FA5}">
                      <a16:colId xmlns:a16="http://schemas.microsoft.com/office/drawing/2014/main" val="20003"/>
                    </a:ext>
                  </a:extLst>
                </a:gridCol>
                <a:gridCol w="1646238">
                  <a:extLst>
                    <a:ext uri="{9D8B030D-6E8A-4147-A177-3AD203B41FA5}">
                      <a16:colId xmlns:a16="http://schemas.microsoft.com/office/drawing/2014/main" val="20004"/>
                    </a:ext>
                  </a:extLst>
                </a:gridCol>
              </a:tblGrid>
              <a:tr h="636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ar-JO"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pH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H</a:t>
                      </a:r>
                      <a:r>
                        <a:rPr kumimoji="0" lang="en-US" sz="2800" b="1" i="0" u="none" strike="noStrike" cap="none" normalizeH="0" baseline="30000">
                          <a:ln>
                            <a:noFill/>
                          </a:ln>
                          <a:solidFill>
                            <a:srgbClr val="FF0066"/>
                          </a:solidFill>
                          <a:effectLst>
                            <a:outerShdw blurRad="38100" dist="38100" dir="2700000" algn="tl">
                              <a:srgbClr val="000000"/>
                            </a:outerShdw>
                          </a:effectLst>
                          <a:latin typeface="Arial" pitchFamily="34" charset="0"/>
                          <a:cs typeface="Arial" pitchFamily="34" charset="0"/>
                        </a:rPr>
                        <a:t>+</a:t>
                      </a:r>
                      <a:endParaRPr kumimoji="0" lang="en-US" sz="2800" b="1"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PCO2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HCO3- </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73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Normal</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7.40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40 mEq/L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40 mmHg</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24 mEq/L</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67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Respiratory Acidosis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5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Respiratory Alkalosis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5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Metabolic Acidosis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5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Metabolic Alkalosis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0066"/>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sym typeface="Wingdings" pitchFamily="2" charset="2"/>
                        </a:rPr>
                        <a:t></a:t>
                      </a:r>
                      <a:r>
                        <a:rPr kumimoji="0" lang="en-US" sz="2800" b="0" i="0" u="none" strike="noStrike" cap="none" normalizeH="0" baseline="0">
                          <a:ln>
                            <a:noFill/>
                          </a:ln>
                          <a:solidFill>
                            <a:srgbClr val="FFFF00"/>
                          </a:solidFill>
                          <a:effectLst>
                            <a:outerShdw blurRad="38100" dist="38100" dir="2700000" algn="tl">
                              <a:srgbClr val="000000"/>
                            </a:outerShdw>
                          </a:effectLst>
                          <a:latin typeface="Arial" pitchFamily="34" charset="0"/>
                          <a:cs typeface="Arial" pitchFamily="34" charset="0"/>
                        </a:rPr>
                        <a:t> </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check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0"/>
            <a:ext cx="9144000" cy="2565400"/>
          </a:xfrm>
        </p:spPr>
        <p:txBody>
          <a:bodyPr/>
          <a:lstStyle/>
          <a:p>
            <a:pPr algn="l" eaLnBrk="1" hangingPunct="1">
              <a:defRPr/>
            </a:pPr>
            <a:r>
              <a:rPr lang="en-US" sz="3200" b="1" dirty="0">
                <a:solidFill>
                  <a:srgbClr val="FFFF99"/>
                </a:solidFill>
                <a:latin typeface="Arial Narrow" pitchFamily="34" charset="0"/>
              </a:rPr>
              <a:t>				CASE 5 B</a:t>
            </a:r>
            <a:r>
              <a:rPr lang="en-US" sz="2400" b="1" dirty="0">
                <a:solidFill>
                  <a:srgbClr val="FFFF99"/>
                </a:solidFill>
                <a:latin typeface="Arial Narrow" pitchFamily="34" charset="0"/>
              </a:rPr>
              <a:t>   </a:t>
            </a:r>
            <a:br>
              <a:rPr lang="en-US" sz="2400" b="1" dirty="0">
                <a:solidFill>
                  <a:srgbClr val="FFFF99"/>
                </a:solidFill>
                <a:latin typeface="Arial Narrow" pitchFamily="34" charset="0"/>
              </a:rPr>
            </a:br>
            <a:r>
              <a:rPr lang="en-US" sz="2400" b="1" dirty="0">
                <a:solidFill>
                  <a:schemeClr val="tx1"/>
                </a:solidFill>
                <a:latin typeface="Arial Narrow" pitchFamily="34" charset="0"/>
              </a:rPr>
              <a:t>The preceding patient is given intravenous infusion of 0.9% normal saline at 200 mL/h. Two days later, his flank pain worsens dramatically, but nausea and vomiting have resolved. Blood pressure and pulse rate are unchanged. </a:t>
            </a:r>
            <a:br>
              <a:rPr lang="en-US" sz="2400" b="1" dirty="0">
                <a:solidFill>
                  <a:schemeClr val="tx1"/>
                </a:solidFill>
                <a:latin typeface="Arial Narrow" pitchFamily="34" charset="0"/>
              </a:rPr>
            </a:br>
            <a:r>
              <a:rPr lang="en-US" sz="2400" b="1" dirty="0">
                <a:solidFill>
                  <a:srgbClr val="FFFF99"/>
                </a:solidFill>
                <a:latin typeface="Arial Narrow" pitchFamily="34" charset="0"/>
              </a:rPr>
              <a:t>Laboratory Studies:</a:t>
            </a:r>
          </a:p>
        </p:txBody>
      </p:sp>
      <p:sp>
        <p:nvSpPr>
          <p:cNvPr id="52227" name="Rectangle 3"/>
          <p:cNvSpPr>
            <a:spLocks noGrp="1" noChangeArrowheads="1"/>
          </p:cNvSpPr>
          <p:nvPr>
            <p:ph type="body" sz="half" idx="2"/>
          </p:nvPr>
        </p:nvSpPr>
        <p:spPr>
          <a:xfrm>
            <a:off x="0" y="4437063"/>
            <a:ext cx="9144000" cy="2420937"/>
          </a:xfrm>
        </p:spPr>
        <p:txBody>
          <a:bodyPr/>
          <a:lstStyle/>
          <a:p>
            <a:pPr marL="609600" indent="-609600" eaLnBrk="1" hangingPunct="1">
              <a:lnSpc>
                <a:spcPct val="90000"/>
              </a:lnSpc>
              <a:buFont typeface="Wingdings" pitchFamily="2" charset="2"/>
              <a:buNone/>
              <a:defRPr/>
            </a:pPr>
            <a:r>
              <a:rPr lang="en-US" sz="2400" b="1">
                <a:solidFill>
                  <a:srgbClr val="FFFF99"/>
                </a:solidFill>
                <a:latin typeface="Arial Narrow" pitchFamily="34" charset="0"/>
              </a:rPr>
              <a:t>Which of the following best describes his acid-base status?</a:t>
            </a:r>
            <a:endParaRPr lang="en-US" sz="2400">
              <a:solidFill>
                <a:srgbClr val="FFFF99"/>
              </a:solidFill>
              <a:latin typeface="Arial Narrow" pitchFamily="34" charset="0"/>
            </a:endParaRPr>
          </a:p>
          <a:p>
            <a:pPr marL="609600" indent="-609600" eaLnBrk="1" hangingPunct="1">
              <a:lnSpc>
                <a:spcPct val="90000"/>
              </a:lnSpc>
              <a:buFont typeface="Wingdings" pitchFamily="2" charset="2"/>
              <a:buNone/>
              <a:defRPr/>
            </a:pPr>
            <a:r>
              <a:rPr lang="en-US" sz="2400">
                <a:solidFill>
                  <a:srgbClr val="FFFF99"/>
                </a:solidFill>
                <a:latin typeface="Arial Narrow" pitchFamily="34" charset="0"/>
              </a:rPr>
              <a:t> (</a:t>
            </a:r>
            <a:r>
              <a:rPr lang="en-US" sz="2400">
                <a:latin typeface="Arial Narrow" pitchFamily="34" charset="0"/>
              </a:rPr>
              <a:t>A) Metabolic acidosis with respiratory alkalosis</a:t>
            </a:r>
          </a:p>
          <a:p>
            <a:pPr marL="609600" indent="-609600" eaLnBrk="1" hangingPunct="1">
              <a:lnSpc>
                <a:spcPct val="90000"/>
              </a:lnSpc>
              <a:buFont typeface="Wingdings" pitchFamily="2" charset="2"/>
              <a:buNone/>
              <a:defRPr/>
            </a:pPr>
            <a:r>
              <a:rPr lang="en-US" sz="2400">
                <a:latin typeface="Arial Narrow" pitchFamily="34" charset="0"/>
              </a:rPr>
              <a:t> (B) Metabolic alkalosis and respiratory alkalosis</a:t>
            </a:r>
          </a:p>
          <a:p>
            <a:pPr marL="609600" indent="-609600" eaLnBrk="1" hangingPunct="1">
              <a:lnSpc>
                <a:spcPct val="90000"/>
              </a:lnSpc>
              <a:buFont typeface="Wingdings" pitchFamily="2" charset="2"/>
              <a:buNone/>
              <a:defRPr/>
            </a:pPr>
            <a:r>
              <a:rPr lang="en-US" sz="2400">
                <a:latin typeface="Arial Narrow" pitchFamily="34" charset="0"/>
              </a:rPr>
              <a:t> (C) Respiratory acidosis and metabolic alkalosis</a:t>
            </a:r>
          </a:p>
          <a:p>
            <a:pPr marL="609600" indent="-609600" eaLnBrk="1" hangingPunct="1">
              <a:lnSpc>
                <a:spcPct val="90000"/>
              </a:lnSpc>
              <a:buFont typeface="Wingdings" pitchFamily="2" charset="2"/>
              <a:buNone/>
              <a:defRPr/>
            </a:pPr>
            <a:r>
              <a:rPr lang="en-US" sz="2400">
                <a:latin typeface="Arial Narrow" pitchFamily="34" charset="0"/>
              </a:rPr>
              <a:t> </a:t>
            </a:r>
            <a:r>
              <a:rPr lang="en-US" sz="2400" b="1">
                <a:solidFill>
                  <a:srgbClr val="F2EE32"/>
                </a:solidFill>
                <a:latin typeface="Arial Narrow" pitchFamily="34" charset="0"/>
              </a:rPr>
              <a:t>(D) Respiratory alkalosis</a:t>
            </a:r>
          </a:p>
        </p:txBody>
      </p:sp>
      <p:graphicFrame>
        <p:nvGraphicFramePr>
          <p:cNvPr id="52228" name="Group 4"/>
          <p:cNvGraphicFramePr>
            <a:graphicFrameLocks noGrp="1"/>
          </p:cNvGraphicFramePr>
          <p:nvPr>
            <p:ph sz="half" idx="1"/>
          </p:nvPr>
        </p:nvGraphicFramePr>
        <p:xfrm>
          <a:off x="0" y="2492375"/>
          <a:ext cx="9144000" cy="1493520"/>
        </p:xfrm>
        <a:graphic>
          <a:graphicData uri="http://schemas.openxmlformats.org/drawingml/2006/table">
            <a:tbl>
              <a:tblPr/>
              <a:tblGrid>
                <a:gridCol w="43434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1441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Blood urea nitrogen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8 mg/</a:t>
                      </a:r>
                      <a:r>
                        <a:rPr kumimoji="0" lang="en-US" sz="2000" b="0" i="0" u="none" strike="noStrike" cap="none" normalizeH="0" baseline="0" dirty="0" err="1">
                          <a:ln>
                            <a:noFill/>
                          </a:ln>
                          <a:solidFill>
                            <a:schemeClr val="tx1"/>
                          </a:solidFill>
                          <a:effectLst>
                            <a:outerShdw blurRad="38100" dist="38100" dir="2700000" algn="tl">
                              <a:srgbClr val="000000"/>
                            </a:outerShdw>
                          </a:effectLst>
                          <a:latin typeface="Arial Narrow" pitchFamily="34" charset="0"/>
                          <a:cs typeface="Arial" pitchFamily="34" charset="0"/>
                        </a:rPr>
                        <a:t>dL</a:t>
                      </a: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creatinine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0.9 mg/</a:t>
                      </a:r>
                      <a:r>
                        <a:rPr kumimoji="0" lang="en-US" sz="2000" b="0" i="0" u="none" strike="noStrike" cap="none" normalizeH="0" baseline="0" dirty="0" err="1">
                          <a:ln>
                            <a:noFill/>
                          </a:ln>
                          <a:solidFill>
                            <a:schemeClr val="tx1"/>
                          </a:solidFill>
                          <a:effectLst>
                            <a:outerShdw blurRad="38100" dist="38100" dir="2700000" algn="tl">
                              <a:srgbClr val="000000"/>
                            </a:outerShdw>
                          </a:effectLst>
                          <a:latin typeface="Arial Narrow" pitchFamily="34" charset="0"/>
                          <a:cs typeface="Arial" pitchFamily="34" charset="0"/>
                        </a:rPr>
                        <a:t>dL</a:t>
                      </a: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sodium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138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potassium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4.0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chloride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105 meq/L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Serum bicarbonate </a:t>
                      </a:r>
                      <a:r>
                        <a:rPr kumimoji="0" lang="pt-BR"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22 meq/L</a:t>
                      </a:r>
                      <a:r>
                        <a:rPr kumimoji="0" lang="pt-BR"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1"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Arterial blood gases </a:t>
                      </a:r>
                      <a:r>
                        <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pH, 7.48;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a:ln>
                            <a:noFill/>
                          </a:ln>
                          <a:solidFill>
                            <a:schemeClr val="tx1"/>
                          </a:solidFill>
                          <a:effectLst>
                            <a:outerShdw blurRad="38100" dist="38100" dir="2700000" algn="tl">
                              <a:srgbClr val="000000"/>
                            </a:outerShdw>
                          </a:effectLst>
                          <a:latin typeface="Arial Narrow" pitchFamily="34" charset="0"/>
                          <a:cs typeface="Arial" pitchFamily="34" charset="0"/>
                        </a:rPr>
                        <a:t>PCO2: 30 mm Hg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check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pPr eaLnBrk="1" hangingPunct="1">
              <a:defRPr/>
            </a:pPr>
            <a:endParaRPr lang="ar-JO" sz="4800" i="1">
              <a:solidFill>
                <a:schemeClr val="accent1"/>
              </a:solidFill>
            </a:endParaRPr>
          </a:p>
        </p:txBody>
      </p:sp>
      <p:sp>
        <p:nvSpPr>
          <p:cNvPr id="416771" name="Rectangle 3"/>
          <p:cNvSpPr>
            <a:spLocks noGrp="1" noChangeArrowheads="1"/>
          </p:cNvSpPr>
          <p:nvPr>
            <p:ph type="body" idx="1"/>
          </p:nvPr>
        </p:nvSpPr>
        <p:spPr/>
        <p:txBody>
          <a:bodyPr/>
          <a:lstStyle/>
          <a:p>
            <a:pPr eaLnBrk="1" hangingPunct="1">
              <a:defRPr/>
            </a:pPr>
            <a:endParaRPr lang="ar-JO" sz="4000" i="1">
              <a:solidFill>
                <a:schemeClr val="accent1"/>
              </a:solidFill>
            </a:endParaRPr>
          </a:p>
        </p:txBody>
      </p:sp>
      <p:pic>
        <p:nvPicPr>
          <p:cNvPr id="83972" name="Picture 4" descr="Jordan National Flower"/>
          <p:cNvPicPr>
            <a:picLocks noChangeAspect="1" noChangeArrowheads="1"/>
          </p:cNvPicPr>
          <p:nvPr/>
        </p:nvPicPr>
        <p:blipFill>
          <a:blip r:embed="rId2"/>
          <a:srcRect/>
          <a:stretch>
            <a:fillRect/>
          </a:stretch>
        </p:blipFill>
        <p:spPr bwMode="auto">
          <a:xfrm>
            <a:off x="0" y="0"/>
            <a:ext cx="9144000" cy="6859588"/>
          </a:xfrm>
          <a:prstGeom prst="rect">
            <a:avLst/>
          </a:prstGeom>
          <a:noFill/>
          <a:ln w="9525">
            <a:noFill/>
            <a:miter lim="800000"/>
            <a:headEnd/>
            <a:tailEnd/>
          </a:ln>
        </p:spPr>
      </p:pic>
      <p:sp>
        <p:nvSpPr>
          <p:cNvPr id="83973" name="Rectangle 5"/>
          <p:cNvSpPr>
            <a:spLocks noChangeArrowheads="1"/>
          </p:cNvSpPr>
          <p:nvPr/>
        </p:nvSpPr>
        <p:spPr bwMode="auto">
          <a:xfrm rot="10800000" flipV="1">
            <a:off x="1522413" y="4937125"/>
            <a:ext cx="7013575" cy="1189038"/>
          </a:xfrm>
          <a:prstGeom prst="rect">
            <a:avLst/>
          </a:prstGeom>
          <a:noFill/>
          <a:ln w="9525">
            <a:noFill/>
            <a:miter lim="800000"/>
            <a:headEnd/>
            <a:tailEnd/>
          </a:ln>
        </p:spPr>
        <p:txBody>
          <a:bodyPr>
            <a:spAutoFit/>
          </a:bodyPr>
          <a:lstStyle/>
          <a:p>
            <a:r>
              <a:rPr lang="en-US" sz="4000" i="1">
                <a:solidFill>
                  <a:schemeClr val="accent1"/>
                </a:solidFill>
                <a:cs typeface="Times New Roman" pitchFamily="18" charset="0"/>
              </a:rPr>
              <a:t>	 </a:t>
            </a:r>
            <a:r>
              <a:rPr lang="en-US" sz="7200" i="1">
                <a:solidFill>
                  <a:srgbClr val="FF0000"/>
                </a:solidFill>
                <a:cs typeface="Times New Roman" pitchFamily="18" charset="0"/>
              </a:rPr>
              <a:t>Thank You</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00B050"/>
          </a:solidFill>
        </p:spPr>
        <p:txBody>
          <a:bodyPr/>
          <a:lstStyle/>
          <a:p>
            <a:pPr eaLnBrk="1" hangingPunct="1">
              <a:defRPr/>
            </a:pPr>
            <a:r>
              <a:rPr lang="en-US" sz="2800" b="1" dirty="0">
                <a:solidFill>
                  <a:srgbClr val="FFFF00"/>
                </a:solidFill>
              </a:rPr>
              <a:t>ANION GAP AND DIFFERENTIAL DIAGNOSIS</a:t>
            </a:r>
            <a:r>
              <a:rPr lang="en-US" sz="2800" dirty="0"/>
              <a:t> </a:t>
            </a:r>
          </a:p>
        </p:txBody>
      </p:sp>
      <p:sp>
        <p:nvSpPr>
          <p:cNvPr id="16387" name="Rectangle 3"/>
          <p:cNvSpPr>
            <a:spLocks noGrp="1" noChangeArrowheads="1"/>
          </p:cNvSpPr>
          <p:nvPr>
            <p:ph type="body" idx="1"/>
          </p:nvPr>
        </p:nvSpPr>
        <p:spPr>
          <a:xfrm>
            <a:off x="190500" y="1676400"/>
            <a:ext cx="8763000" cy="4724400"/>
          </a:xfrm>
        </p:spPr>
        <p:txBody>
          <a:bodyPr/>
          <a:lstStyle/>
          <a:p>
            <a:pPr eaLnBrk="1" hangingPunct="1">
              <a:buFont typeface="Wingdings" pitchFamily="2" charset="2"/>
              <a:buNone/>
              <a:defRPr/>
            </a:pPr>
            <a:r>
              <a:rPr lang="en-US" dirty="0"/>
              <a:t>		         </a:t>
            </a:r>
            <a:r>
              <a:rPr lang="en-US" b="1" dirty="0" err="1">
                <a:solidFill>
                  <a:schemeClr val="hlink"/>
                </a:solidFill>
              </a:rPr>
              <a:t>Cations</a:t>
            </a:r>
            <a:r>
              <a:rPr lang="en-US" dirty="0"/>
              <a:t>	        =            </a:t>
            </a:r>
            <a:r>
              <a:rPr lang="en-US" b="1" dirty="0">
                <a:solidFill>
                  <a:schemeClr val="hlink"/>
                </a:solidFill>
              </a:rPr>
              <a:t>Anions</a:t>
            </a:r>
          </a:p>
          <a:p>
            <a:pPr eaLnBrk="1" hangingPunct="1">
              <a:buFont typeface="Wingdings" pitchFamily="2" charset="2"/>
              <a:buNone/>
              <a:defRPr/>
            </a:pPr>
            <a:r>
              <a:rPr lang="en-US" dirty="0"/>
              <a:t>		       MC + UC	        =	     MA + UA</a:t>
            </a:r>
          </a:p>
          <a:p>
            <a:pPr eaLnBrk="1" hangingPunct="1">
              <a:buFont typeface="Wingdings" pitchFamily="2" charset="2"/>
              <a:buNone/>
              <a:defRPr/>
            </a:pPr>
            <a:r>
              <a:rPr lang="en-US" dirty="0"/>
              <a:t>		       MC –  MA          = 	     UA – UC</a:t>
            </a:r>
          </a:p>
          <a:p>
            <a:pPr eaLnBrk="1" hangingPunct="1">
              <a:buFont typeface="Wingdings" pitchFamily="2" charset="2"/>
              <a:buNone/>
              <a:defRPr/>
            </a:pPr>
            <a:r>
              <a:rPr lang="en-US" dirty="0"/>
              <a:t>		       ANION GAP      =          UA – UC</a:t>
            </a:r>
          </a:p>
          <a:p>
            <a:pPr eaLnBrk="1" hangingPunct="1">
              <a:defRPr/>
            </a:pPr>
            <a:r>
              <a:rPr lang="en-US" dirty="0"/>
              <a:t>AG = Measured </a:t>
            </a:r>
            <a:r>
              <a:rPr lang="en-US" dirty="0" err="1"/>
              <a:t>Cations</a:t>
            </a:r>
            <a:r>
              <a:rPr lang="en-US" dirty="0"/>
              <a:t> -  Measured Anions</a:t>
            </a:r>
          </a:p>
          <a:p>
            <a:pPr lvl="4" eaLnBrk="1" hangingPunct="1">
              <a:buClr>
                <a:srgbClr val="FF0066"/>
              </a:buClr>
              <a:buFont typeface="Wingdings" pitchFamily="2" charset="2"/>
              <a:buChar char="Ø"/>
              <a:defRPr/>
            </a:pPr>
            <a:r>
              <a:rPr lang="en-US" sz="2800" b="1" dirty="0"/>
              <a:t> </a:t>
            </a:r>
            <a:r>
              <a:rPr lang="en-US" sz="3200" b="1" dirty="0">
                <a:solidFill>
                  <a:schemeClr val="bg1"/>
                </a:solidFill>
                <a:highlight>
                  <a:srgbClr val="FFFF00"/>
                </a:highlight>
              </a:rPr>
              <a:t>AG = Na - ( </a:t>
            </a:r>
            <a:r>
              <a:rPr lang="en-US" sz="3200" b="1" dirty="0" err="1">
                <a:solidFill>
                  <a:schemeClr val="bg1"/>
                </a:solidFill>
                <a:highlight>
                  <a:srgbClr val="FFFF00"/>
                </a:highlight>
              </a:rPr>
              <a:t>Cl</a:t>
            </a:r>
            <a:r>
              <a:rPr lang="en-US" sz="3200" b="1" dirty="0">
                <a:solidFill>
                  <a:schemeClr val="bg1"/>
                </a:solidFill>
                <a:highlight>
                  <a:srgbClr val="FFFF00"/>
                </a:highlight>
              </a:rPr>
              <a:t> + HCO3)  = 12 ± 2</a:t>
            </a:r>
          </a:p>
          <a:p>
            <a:pPr lvl="4" eaLnBrk="1" hangingPunct="1">
              <a:buClr>
                <a:srgbClr val="FF0066"/>
              </a:buClr>
              <a:buFont typeface="Wingdings" pitchFamily="2" charset="2"/>
              <a:buChar char="Ø"/>
              <a:defRPr/>
            </a:pPr>
            <a:r>
              <a:rPr lang="en-US" sz="2800" b="1" dirty="0"/>
              <a:t> </a:t>
            </a:r>
            <a:r>
              <a:rPr lang="en-US" sz="2800" b="1" dirty="0">
                <a:solidFill>
                  <a:srgbClr val="FF3399"/>
                </a:solidFill>
              </a:rPr>
              <a:t>OR</a:t>
            </a:r>
            <a:r>
              <a:rPr lang="en-US" sz="2800" b="1" dirty="0"/>
              <a:t> ( </a:t>
            </a:r>
            <a:r>
              <a:rPr lang="en-US" sz="2800" b="1" dirty="0" err="1"/>
              <a:t>Na+K</a:t>
            </a:r>
            <a:r>
              <a:rPr lang="en-US" sz="2800" b="1" dirty="0"/>
              <a:t> ) – ( </a:t>
            </a:r>
            <a:r>
              <a:rPr lang="en-US" sz="2800" b="1" dirty="0" err="1"/>
              <a:t>Cl</a:t>
            </a:r>
            <a:r>
              <a:rPr lang="en-US" sz="2800" b="1" dirty="0"/>
              <a:t> + HCO3) = 16 ± 2</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ar-JO"/>
          </a:p>
        </p:txBody>
      </p:sp>
      <p:sp>
        <p:nvSpPr>
          <p:cNvPr id="19459" name="Rectangle 3"/>
          <p:cNvSpPr>
            <a:spLocks noGrp="1" noChangeArrowheads="1"/>
          </p:cNvSpPr>
          <p:nvPr>
            <p:ph type="body" idx="1"/>
          </p:nvPr>
        </p:nvSpPr>
        <p:spPr/>
        <p:txBody>
          <a:bodyPr/>
          <a:lstStyle/>
          <a:p>
            <a:pPr eaLnBrk="1" hangingPunct="1">
              <a:defRPr/>
            </a:pPr>
            <a:endParaRPr lang="ar-JO"/>
          </a:p>
        </p:txBody>
      </p:sp>
      <p:pic>
        <p:nvPicPr>
          <p:cNvPr id="11268" name="Picture 4" descr="slide18"/>
          <p:cNvPicPr>
            <a:picLocks noChangeAspect="1" noChangeArrowheads="1"/>
          </p:cNvPicPr>
          <p:nvPr/>
        </p:nvPicPr>
        <p:blipFill>
          <a:blip r:embed="rId2"/>
          <a:srcRect/>
          <a:stretch>
            <a:fillRect/>
          </a:stretch>
        </p:blipFill>
        <p:spPr bwMode="auto">
          <a:xfrm>
            <a:off x="457200" y="685800"/>
            <a:ext cx="8229600" cy="5486400"/>
          </a:xfrm>
          <a:prstGeom prst="rect">
            <a:avLst/>
          </a:prstGeom>
          <a:noFill/>
          <a:ln w="9525">
            <a:noFill/>
            <a:miter lim="800000"/>
            <a:headEnd/>
            <a:tailEnd/>
          </a:ln>
        </p:spPr>
      </p:pic>
      <p:sp>
        <p:nvSpPr>
          <p:cNvPr id="19461" name="Rectangle 5"/>
          <p:cNvSpPr>
            <a:spLocks noChangeArrowheads="1"/>
          </p:cNvSpPr>
          <p:nvPr/>
        </p:nvSpPr>
        <p:spPr bwMode="auto">
          <a:xfrm>
            <a:off x="1371600" y="5568950"/>
            <a:ext cx="1422400" cy="457200"/>
          </a:xfrm>
          <a:prstGeom prst="rect">
            <a:avLst/>
          </a:prstGeom>
          <a:noFill/>
          <a:ln w="9525">
            <a:noFill/>
            <a:miter lim="800000"/>
            <a:headEnd/>
            <a:tailEnd/>
          </a:ln>
          <a:effectLst/>
        </p:spPr>
        <p:txBody>
          <a:bodyPr wrap="none">
            <a:spAutoFit/>
          </a:bodyPr>
          <a:lstStyle/>
          <a:p>
            <a:pPr>
              <a:spcBef>
                <a:spcPct val="20000"/>
              </a:spcBef>
              <a:buClr>
                <a:schemeClr val="hlink"/>
              </a:buClr>
              <a:buSzPct val="90000"/>
              <a:buFont typeface="Wingdings" pitchFamily="2" charset="2"/>
              <a:buNone/>
              <a:defRPr/>
            </a:pPr>
            <a:r>
              <a:rPr lang="en-US" sz="2400" b="1">
                <a:solidFill>
                  <a:srgbClr val="F2EE32"/>
                </a:solidFill>
                <a:effectLst>
                  <a:outerShdw blurRad="38100" dist="38100" dir="2700000" algn="tl">
                    <a:srgbClr val="000000"/>
                  </a:outerShdw>
                </a:effectLst>
                <a:cs typeface="Arial" pitchFamily="34" charset="0"/>
              </a:rPr>
              <a:t>Topamax</a:t>
            </a:r>
          </a:p>
        </p:txBody>
      </p:sp>
      <p:sp>
        <p:nvSpPr>
          <p:cNvPr id="19462" name="Rectangle 6"/>
          <p:cNvSpPr>
            <a:spLocks noChangeArrowheads="1"/>
          </p:cNvSpPr>
          <p:nvPr/>
        </p:nvSpPr>
        <p:spPr bwMode="auto">
          <a:xfrm>
            <a:off x="2590800" y="1752600"/>
            <a:ext cx="3962400" cy="457200"/>
          </a:xfrm>
          <a:prstGeom prst="rect">
            <a:avLst/>
          </a:prstGeom>
          <a:noFill/>
          <a:ln w="9525">
            <a:noFill/>
            <a:miter lim="800000"/>
            <a:headEnd/>
            <a:tailEnd/>
          </a:ln>
          <a:effectLst/>
        </p:spPr>
        <p:txBody>
          <a:bodyPr>
            <a:spAutoFit/>
          </a:bodyPr>
          <a:lstStyle/>
          <a:p>
            <a:pPr>
              <a:defRPr/>
            </a:pPr>
            <a:r>
              <a:rPr lang="en-US" sz="2400" b="1">
                <a:solidFill>
                  <a:schemeClr val="folHlink"/>
                </a:solidFill>
                <a:effectLst>
                  <a:outerShdw blurRad="38100" dist="38100" dir="2700000" algn="tl">
                    <a:srgbClr val="000000"/>
                  </a:outerShdw>
                </a:effectLst>
                <a:cs typeface="Arial" pitchFamily="34" charset="0"/>
              </a:rPr>
              <a:t>Loss of Alkali from the Body</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 y="277813"/>
            <a:ext cx="9296400" cy="1143000"/>
          </a:xfrm>
        </p:spPr>
        <p:txBody>
          <a:bodyPr/>
          <a:lstStyle/>
          <a:p>
            <a:pPr eaLnBrk="1" hangingPunct="1">
              <a:defRPr/>
            </a:pPr>
            <a:r>
              <a:rPr lang="en-US" sz="2800" b="1">
                <a:solidFill>
                  <a:srgbClr val="F6E50A"/>
                </a:solidFill>
              </a:rPr>
              <a:t>ANION GAP METABOLIC ACIDOSIS</a:t>
            </a:r>
            <a:br>
              <a:rPr lang="en-US" sz="2800" b="1">
                <a:solidFill>
                  <a:srgbClr val="F6E50A"/>
                </a:solidFill>
              </a:rPr>
            </a:br>
            <a:r>
              <a:rPr lang="en-US" sz="2400" b="1">
                <a:solidFill>
                  <a:schemeClr val="folHlink"/>
                </a:solidFill>
              </a:rPr>
              <a:t>( Addition of Acid; Normochloremic )</a:t>
            </a:r>
          </a:p>
        </p:txBody>
      </p:sp>
      <p:sp>
        <p:nvSpPr>
          <p:cNvPr id="21507" name="Rectangle 3"/>
          <p:cNvSpPr>
            <a:spLocks noGrp="1" noChangeArrowheads="1"/>
          </p:cNvSpPr>
          <p:nvPr>
            <p:ph type="body" idx="1"/>
          </p:nvPr>
        </p:nvSpPr>
        <p:spPr/>
        <p:txBody>
          <a:bodyPr/>
          <a:lstStyle/>
          <a:p>
            <a:pPr eaLnBrk="1" hangingPunct="1">
              <a:defRPr/>
            </a:pPr>
            <a:endParaRPr lang="ar-JO"/>
          </a:p>
        </p:txBody>
      </p:sp>
      <p:pic>
        <p:nvPicPr>
          <p:cNvPr id="12292" name="Picture 4" descr="slide8"/>
          <p:cNvPicPr>
            <a:picLocks noChangeAspect="1" noChangeArrowheads="1"/>
          </p:cNvPicPr>
          <p:nvPr/>
        </p:nvPicPr>
        <p:blipFill>
          <a:blip r:embed="rId2"/>
          <a:srcRect/>
          <a:stretch>
            <a:fillRect/>
          </a:stretch>
        </p:blipFill>
        <p:spPr bwMode="auto">
          <a:xfrm>
            <a:off x="533400" y="1346200"/>
            <a:ext cx="7848600" cy="5232400"/>
          </a:xfrm>
          <a:prstGeom prst="rect">
            <a:avLst/>
          </a:prstGeom>
          <a:noFill/>
          <a:ln w="9525">
            <a:noFill/>
            <a:miter lim="800000"/>
            <a:headEnd/>
            <a:tailEnd/>
          </a:ln>
        </p:spPr>
      </p:pic>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84FD-9C45-4B56-860D-BC27AE1F7148}"/>
              </a:ext>
            </a:extLst>
          </p:cNvPr>
          <p:cNvSpPr>
            <a:spLocks noGrp="1"/>
          </p:cNvSpPr>
          <p:nvPr>
            <p:ph type="title"/>
          </p:nvPr>
        </p:nvSpPr>
        <p:spPr/>
        <p:txBody>
          <a:bodyPr/>
          <a:lstStyle/>
          <a:p>
            <a:endParaRPr lang="ar-IQ"/>
          </a:p>
        </p:txBody>
      </p:sp>
      <p:sp>
        <p:nvSpPr>
          <p:cNvPr id="3" name="Content Placeholder 2">
            <a:extLst>
              <a:ext uri="{FF2B5EF4-FFF2-40B4-BE49-F238E27FC236}">
                <a16:creationId xmlns:a16="http://schemas.microsoft.com/office/drawing/2014/main" id="{23105075-D5A1-4CD8-8D20-4BC265C51D74}"/>
              </a:ext>
            </a:extLst>
          </p:cNvPr>
          <p:cNvSpPr>
            <a:spLocks noGrp="1"/>
          </p:cNvSpPr>
          <p:nvPr>
            <p:ph idx="1"/>
          </p:nvPr>
        </p:nvSpPr>
        <p:spPr/>
        <p:txBody>
          <a:bodyPr/>
          <a:lstStyle/>
          <a:p>
            <a:endParaRPr lang="ar-IQ"/>
          </a:p>
        </p:txBody>
      </p:sp>
      <p:pic>
        <p:nvPicPr>
          <p:cNvPr id="5" name="Picture 4">
            <a:extLst>
              <a:ext uri="{FF2B5EF4-FFF2-40B4-BE49-F238E27FC236}">
                <a16:creationId xmlns:a16="http://schemas.microsoft.com/office/drawing/2014/main" id="{D5A8C2D2-18A4-4EF6-8727-7E6BBEB16858}"/>
              </a:ext>
            </a:extLst>
          </p:cNvPr>
          <p:cNvPicPr>
            <a:picLocks noChangeAspect="1"/>
          </p:cNvPicPr>
          <p:nvPr/>
        </p:nvPicPr>
        <p:blipFill>
          <a:blip r:embed="rId2"/>
          <a:stretch>
            <a:fillRect/>
          </a:stretch>
        </p:blipFill>
        <p:spPr>
          <a:xfrm>
            <a:off x="304800" y="184088"/>
            <a:ext cx="8686800" cy="6605714"/>
          </a:xfrm>
          <a:prstGeom prst="rect">
            <a:avLst/>
          </a:prstGeom>
        </p:spPr>
      </p:pic>
    </p:spTree>
    <p:extLst>
      <p:ext uri="{BB962C8B-B14F-4D97-AF65-F5344CB8AC3E}">
        <p14:creationId xmlns:p14="http://schemas.microsoft.com/office/powerpoint/2010/main" val="70368233"/>
      </p:ext>
    </p:extLst>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solidFill>
            <a:srgbClr val="00B050"/>
          </a:solidFill>
        </p:spPr>
        <p:txBody>
          <a:bodyPr/>
          <a:lstStyle/>
          <a:p>
            <a:pPr eaLnBrk="1" hangingPunct="1">
              <a:defRPr/>
            </a:pPr>
            <a:r>
              <a:rPr lang="en-US" dirty="0">
                <a:solidFill>
                  <a:srgbClr val="FFFF00"/>
                </a:solidFill>
              </a:rPr>
              <a:t>Case 1</a:t>
            </a:r>
          </a:p>
        </p:txBody>
      </p:sp>
      <p:sp>
        <p:nvSpPr>
          <p:cNvPr id="38915" name="Rectangle 3"/>
          <p:cNvSpPr>
            <a:spLocks noGrp="1" noChangeArrowheads="1"/>
          </p:cNvSpPr>
          <p:nvPr>
            <p:ph type="body" idx="1"/>
          </p:nvPr>
        </p:nvSpPr>
        <p:spPr>
          <a:xfrm>
            <a:off x="457200" y="1600200"/>
            <a:ext cx="8229600" cy="1900238"/>
          </a:xfrm>
        </p:spPr>
        <p:txBody>
          <a:bodyPr/>
          <a:lstStyle/>
          <a:p>
            <a:pPr eaLnBrk="1" hangingPunct="1">
              <a:defRPr/>
            </a:pPr>
            <a:r>
              <a:rPr lang="en-US" sz="2400" dirty="0"/>
              <a:t>60 year old male patient with glaucoma, prescribed </a:t>
            </a:r>
            <a:r>
              <a:rPr lang="en-US" sz="2400" dirty="0" err="1"/>
              <a:t>Diamox</a:t>
            </a:r>
            <a:r>
              <a:rPr lang="en-US" sz="2400" dirty="0"/>
              <a:t> by his ophthalmologist. 1 week into therapy, the patient became </a:t>
            </a:r>
            <a:r>
              <a:rPr lang="en-US" sz="2400" dirty="0" err="1"/>
              <a:t>tachypneic</a:t>
            </a:r>
            <a:r>
              <a:rPr lang="en-US" sz="2400" dirty="0"/>
              <a:t>, mildly confused, and suffered muscle weakness.</a:t>
            </a:r>
          </a:p>
        </p:txBody>
      </p:sp>
      <p:sp>
        <p:nvSpPr>
          <p:cNvPr id="14340" name="Text Box 4"/>
          <p:cNvSpPr txBox="1">
            <a:spLocks noChangeArrowheads="1"/>
          </p:cNvSpPr>
          <p:nvPr/>
        </p:nvSpPr>
        <p:spPr bwMode="auto">
          <a:xfrm>
            <a:off x="1239838" y="4746625"/>
            <a:ext cx="1531937" cy="366713"/>
          </a:xfrm>
          <a:prstGeom prst="rect">
            <a:avLst/>
          </a:prstGeom>
          <a:noFill/>
          <a:ln w="9525">
            <a:noFill/>
            <a:miter lim="800000"/>
            <a:headEnd/>
            <a:tailEnd/>
          </a:ln>
        </p:spPr>
        <p:txBody>
          <a:bodyPr>
            <a:spAutoFit/>
          </a:bodyPr>
          <a:lstStyle/>
          <a:p>
            <a:pPr eaLnBrk="0" hangingPunct="0"/>
            <a:endParaRPr lang="ar-JO">
              <a:latin typeface="Times New Roman" pitchFamily="18" charset="0"/>
            </a:endParaRPr>
          </a:p>
        </p:txBody>
      </p:sp>
      <p:sp>
        <p:nvSpPr>
          <p:cNvPr id="38917" name="Text Box 5"/>
          <p:cNvSpPr txBox="1">
            <a:spLocks noChangeArrowheads="1"/>
          </p:cNvSpPr>
          <p:nvPr/>
        </p:nvSpPr>
        <p:spPr bwMode="auto">
          <a:xfrm>
            <a:off x="5219700" y="3716338"/>
            <a:ext cx="2781300" cy="1570037"/>
          </a:xfrm>
          <a:prstGeom prst="rect">
            <a:avLst/>
          </a:prstGeom>
          <a:solidFill>
            <a:srgbClr val="00B0F0"/>
          </a:solidFill>
          <a:ln w="9525">
            <a:noFill/>
            <a:miter lim="800000"/>
            <a:headEnd/>
            <a:tailEnd/>
          </a:ln>
        </p:spPr>
        <p:txBody>
          <a:bodyPr>
            <a:spAutoFit/>
          </a:bodyPr>
          <a:lstStyle/>
          <a:p>
            <a:pPr eaLnBrk="0" hangingPunct="0"/>
            <a:r>
              <a:rPr lang="en-US" sz="2400" b="1">
                <a:solidFill>
                  <a:srgbClr val="FF3399"/>
                </a:solidFill>
                <a:latin typeface="Times New Roman" pitchFamily="18" charset="0"/>
              </a:rPr>
              <a:t>ABG</a:t>
            </a:r>
            <a:r>
              <a:rPr lang="en-US" sz="2400" b="1">
                <a:solidFill>
                  <a:srgbClr val="002060"/>
                </a:solidFill>
                <a:latin typeface="Times New Roman" pitchFamily="18" charset="0"/>
              </a:rPr>
              <a:t>   pH	7.24</a:t>
            </a:r>
          </a:p>
          <a:p>
            <a:pPr eaLnBrk="0" hangingPunct="0"/>
            <a:r>
              <a:rPr lang="en-US" sz="2400" b="1">
                <a:solidFill>
                  <a:srgbClr val="002060"/>
                </a:solidFill>
                <a:latin typeface="Times New Roman" pitchFamily="18" charset="0"/>
              </a:rPr>
              <a:t>  	pC02	25</a:t>
            </a:r>
          </a:p>
          <a:p>
            <a:pPr eaLnBrk="0" hangingPunct="0"/>
            <a:r>
              <a:rPr lang="en-US" sz="2400" b="1">
                <a:solidFill>
                  <a:srgbClr val="002060"/>
                </a:solidFill>
                <a:latin typeface="Times New Roman" pitchFamily="18" charset="0"/>
              </a:rPr>
              <a:t>	pO2	90</a:t>
            </a:r>
          </a:p>
          <a:p>
            <a:pPr eaLnBrk="0" hangingPunct="0"/>
            <a:endParaRPr lang="en-US" sz="2400" b="1">
              <a:solidFill>
                <a:srgbClr val="FFFF00"/>
              </a:solidFill>
              <a:latin typeface="Times New Roman" pitchFamily="18" charset="0"/>
            </a:endParaRPr>
          </a:p>
        </p:txBody>
      </p:sp>
      <p:sp>
        <p:nvSpPr>
          <p:cNvPr id="38918" name="Text Box 6"/>
          <p:cNvSpPr txBox="1">
            <a:spLocks noChangeArrowheads="1"/>
          </p:cNvSpPr>
          <p:nvPr/>
        </p:nvSpPr>
        <p:spPr bwMode="auto">
          <a:xfrm>
            <a:off x="971550" y="3716338"/>
            <a:ext cx="4286250" cy="1570037"/>
          </a:xfrm>
          <a:prstGeom prst="rect">
            <a:avLst/>
          </a:prstGeom>
          <a:solidFill>
            <a:srgbClr val="00B0F0"/>
          </a:solidFill>
          <a:ln w="9525">
            <a:noFill/>
            <a:miter lim="800000"/>
            <a:headEnd/>
            <a:tailEnd/>
          </a:ln>
        </p:spPr>
        <p:txBody>
          <a:bodyPr>
            <a:spAutoFit/>
          </a:bodyPr>
          <a:lstStyle/>
          <a:p>
            <a:pPr eaLnBrk="0" hangingPunct="0"/>
            <a:r>
              <a:rPr lang="en-US" sz="2400" b="1">
                <a:solidFill>
                  <a:srgbClr val="002060"/>
                </a:solidFill>
                <a:latin typeface="Times New Roman" pitchFamily="18" charset="0"/>
              </a:rPr>
              <a:t>Na  136       Creatinine 1.1 mg</a:t>
            </a:r>
          </a:p>
          <a:p>
            <a:pPr eaLnBrk="0" hangingPunct="0"/>
            <a:r>
              <a:rPr lang="en-US" sz="2400" b="1">
                <a:solidFill>
                  <a:srgbClr val="002060"/>
                </a:solidFill>
                <a:latin typeface="Times New Roman" pitchFamily="18" charset="0"/>
              </a:rPr>
              <a:t>K    2.5</a:t>
            </a:r>
          </a:p>
          <a:p>
            <a:pPr eaLnBrk="0" hangingPunct="0"/>
            <a:r>
              <a:rPr lang="en-US" sz="2400" b="1">
                <a:solidFill>
                  <a:srgbClr val="002060"/>
                </a:solidFill>
                <a:latin typeface="Times New Roman" pitchFamily="18" charset="0"/>
              </a:rPr>
              <a:t>Cl   114</a:t>
            </a:r>
          </a:p>
          <a:p>
            <a:pPr eaLnBrk="0" hangingPunct="0"/>
            <a:r>
              <a:rPr lang="en-US" sz="2400" b="1">
                <a:solidFill>
                  <a:srgbClr val="002060"/>
                </a:solidFill>
                <a:latin typeface="Times New Roman" pitchFamily="18" charset="0"/>
              </a:rPr>
              <a:t>HCO3	10</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box(in)">
                                      <p:cBhvr>
                                        <p:cTn id="7" dur="500"/>
                                        <p:tgtEl>
                                          <p:spTgt spid="389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box(in)">
                                      <p:cBhvr>
                                        <p:cTn id="12"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animBg="1"/>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3343</TotalTime>
  <Words>3432</Words>
  <Application>Microsoft Office PowerPoint</Application>
  <PresentationFormat>On-screen Show (4:3)</PresentationFormat>
  <Paragraphs>417</Paragraphs>
  <Slides>41</Slides>
  <Notes>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Arial Narrow</vt:lpstr>
      <vt:lpstr>Calibri</vt:lpstr>
      <vt:lpstr>Garamond</vt:lpstr>
      <vt:lpstr>Tahoma</vt:lpstr>
      <vt:lpstr>Times New Roman</vt:lpstr>
      <vt:lpstr>Wingdings</vt:lpstr>
      <vt:lpstr>Beam</vt:lpstr>
      <vt:lpstr>  Acid  - Base Problems Case Presentation  </vt:lpstr>
      <vt:lpstr>Definitions</vt:lpstr>
      <vt:lpstr>Henderson Equation</vt:lpstr>
      <vt:lpstr>Acid Base Disorders</vt:lpstr>
      <vt:lpstr>ANION GAP AND DIFFERENTIAL DIAGNOSIS </vt:lpstr>
      <vt:lpstr>PowerPoint Presentation</vt:lpstr>
      <vt:lpstr>ANION GAP METABOLIC ACIDOSIS ( Addition of Acid; Normochloremic )</vt:lpstr>
      <vt:lpstr>PowerPoint Presentation</vt:lpstr>
      <vt:lpstr>Case 1</vt:lpstr>
      <vt:lpstr>Case 1: pH  7.24; pC02 25; HCO3 10  Na 136;  Cl  114; K 2.5</vt:lpstr>
      <vt:lpstr>Case 1: pH  7.24; pC02 25; HCO3 10  Na 136;  Cl  114; K 2.5</vt:lpstr>
      <vt:lpstr>Case 1: pH  7.24; pC02 25; HCO3 10  Na 136;  Cl  114; K 2.5</vt:lpstr>
      <vt:lpstr>Case 1: pH  7.24; pC02 25; HCO3 10  Na 136;  Cl  114; K 2.5</vt:lpstr>
      <vt:lpstr>Case 1</vt:lpstr>
      <vt:lpstr>PowerPoint Presentation</vt:lpstr>
      <vt:lpstr>Case 1: pH  7.24; pC02 25; HCO3 10  Na 136;  Cl  114; K 2.5</vt:lpstr>
      <vt:lpstr>CASE 2 </vt:lpstr>
      <vt:lpstr>Case 2:  pH  7.24; pC02 25; HCO3 9  Na 132 ;  Cl  105; K 5.5</vt:lpstr>
      <vt:lpstr>Case 2:  pH  7.24; pC02 25; HCO3 9  Na 132 ;  Cl  105; K 5.5</vt:lpstr>
      <vt:lpstr>Case 2:  pH  7.24; pC02 25; HCO3 9  Na 132 ;  Cl  105; K 5.5</vt:lpstr>
      <vt:lpstr>Case 2:  pH  7.24; pC02 25; HCO3 9  Na 132 ;  Cl  105; K 5.5</vt:lpstr>
      <vt:lpstr>ANION GAP ( Normochloremic)  METABOLIC ACIDOSIS (Addition of Acids)</vt:lpstr>
      <vt:lpstr>CASE 2 </vt:lpstr>
      <vt:lpstr>Case 2:  pH  7.24; pC02 25; HCO3 9  Na 132 ;  Cl  105</vt:lpstr>
      <vt:lpstr>CASE 4 </vt:lpstr>
      <vt:lpstr>Case 4:   pH 7.12; pCO2 80; HCO3- 28; pO2 55</vt:lpstr>
      <vt:lpstr>Case 4:   pH 7.12; pCO2 80; HCO3- 28; pO2 55</vt:lpstr>
      <vt:lpstr>Case 4:   pH 7.12; pCO2 80; HCO3- 28; pO2 55</vt:lpstr>
      <vt:lpstr>Case 4:   pH 7.12; pCO2 80; HCO3- 28; pO2 55</vt:lpstr>
      <vt:lpstr>          Case No: 5A A 39-year-old man is evaluated in the emergency department because of severe left flank pain and hematuria after playing softball. The pain is sharp and radiates to the groin. He vomited eight times before presentation. He has a nonobstructing, calcium-containing kidney stone at the ureteropelvic junction on the left side.  On initial evaluation, his blood pressure was 130/90 mm Hg and pulse rate was 110/min.  Laboratory Studies:</vt:lpstr>
      <vt:lpstr>Case 5 A : PH=7.61; HCO3 = 34; PC02=36</vt:lpstr>
      <vt:lpstr>Case 5 A : PH=7.61; HCO3 = 34; PC02=36</vt:lpstr>
      <vt:lpstr>Case 5 A : PH=7.61; HCO3 = 34; PC02=36</vt:lpstr>
      <vt:lpstr>       CASE NO:  5 A  A 39-year-old man is evaluated in the emergency department because of severe left flank pain and hematuria after playing softball. The pain is sharp and radiates to the groin. He vomited eight times before presentation. He has a nonobstructing, calcium-containing kidney stone at the ureteropelvic junction on the left side.  On initial evaluation, his blood pressure was 130/90 mm Hg and pulse rate was 110/min. Laboratory Studies:</vt:lpstr>
      <vt:lpstr>    CASE 5 B -    The preceding patient is given intravenous infusion of 0.9% normal saline at 200 mL/h. Two days later, his flank pain worsens dramatically, but nausea and vomiting have resolved. Blood pressure and pulse rate are unchanged.  Laboratory Studies:</vt:lpstr>
      <vt:lpstr>Case 5 B ABGs:  pH, 7.48; PCO2: 30 mm Hg; HCO3, 22 meq/L </vt:lpstr>
      <vt:lpstr>Case 5 B ABGs:  pH, 7.48; PCO2: 30 mm Hg; HCO3, 22 meq/L </vt:lpstr>
      <vt:lpstr>Case 5 B ABGs:  pH, 7.48; PCO2: 30 mm Hg; HCO3, 22 meq/L </vt:lpstr>
      <vt:lpstr>Case 5 B ABGs:  pH, 7.48; PCO2: 30 mm Hg; HCO3, 22 meq/L </vt:lpstr>
      <vt:lpstr>    CASE 5 B    The preceding patient is given intravenous infusion of 0.9% normal saline at 200 mL/h. Two days later, his flank pain worsens dramatically, but nausea and vomiting have resolved. Blood pressure and pulse rate are unchanged.  Laboratory Studies:</vt:lpstr>
      <vt:lpstr>PowerPoint Presentation</vt:lpstr>
    </vt:vector>
  </TitlesOfParts>
  <Company>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  - Base &amp; Electrolyte Problems Palestine Meeting</dc:title>
  <dc:creator>Iphone</dc:creator>
  <cp:lastModifiedBy>mohammed younus</cp:lastModifiedBy>
  <cp:revision>79</cp:revision>
  <dcterms:created xsi:type="dcterms:W3CDTF">2010-08-14T20:28:34Z</dcterms:created>
  <dcterms:modified xsi:type="dcterms:W3CDTF">2022-04-02T09:04:09Z</dcterms:modified>
</cp:coreProperties>
</file>